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65" r:id="rId3"/>
    <p:sldId id="266" r:id="rId4"/>
    <p:sldId id="267" r:id="rId5"/>
    <p:sldId id="262" r:id="rId6"/>
    <p:sldId id="278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Динамика доходов бюджета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Верхнесеребряковского</a:t>
            </a:r>
            <a:r>
              <a:rPr lang="ru-RU" sz="2400" baseline="0" dirty="0"/>
              <a:t> </a:t>
            </a:r>
            <a:r>
              <a:rPr lang="ru-RU" sz="2400" dirty="0"/>
              <a:t> сельского поселения</a:t>
            </a:r>
          </a:p>
        </c:rich>
      </c:tx>
      <c:layout>
        <c:manualLayout>
          <c:xMode val="edge"/>
          <c:yMode val="edge"/>
          <c:x val="0.17698200510710929"/>
          <c:y val="2.35206015914677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573080605534498"/>
          <c:y val="0.27477101624659084"/>
          <c:w val="0.41968251513066701"/>
          <c:h val="0.699439053578573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Верхнесеребряковского с.п.</c:v>
                </c:pt>
              </c:strCache>
            </c:strRef>
          </c:tx>
          <c:explosion val="19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8103.5</c:v>
                </c:pt>
                <c:pt idx="1">
                  <c:v>11485.1</c:v>
                </c:pt>
                <c:pt idx="2">
                  <c:v>6864.3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>
          <a:noFill/>
        </a:ln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80268690843450674"/>
          <c:y val="0.2458536777480512"/>
          <c:w val="0.11974051539012169"/>
          <c:h val="0.2813754941993546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rgbClr val="63891F">
        <a:lumMod val="20000"/>
        <a:lumOff val="80000"/>
      </a:srgbClr>
    </a:solidFill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33"/>
      <c:rotY val="20"/>
      <c:depthPercent val="32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0246407289038882E-2"/>
          <c:y val="0.1894021103582457"/>
          <c:w val="0.91082802547770703"/>
          <c:h val="0.584892261906779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(тыс.рублей)</c:v>
                </c:pt>
              </c:strCache>
            </c:strRef>
          </c:tx>
          <c:spPr>
            <a:gradFill rotWithShape="0">
              <a:gsLst>
                <a:gs pos="0">
                  <a:srgbClr val="339966"/>
                </a:gs>
                <a:gs pos="100000">
                  <a:srgbClr val="FFFF00"/>
                </a:gs>
              </a:gsLst>
              <a:lin ang="0" scaled="1"/>
            </a:gradFill>
            <a:ln w="943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689347634449881E-2"/>
                  <c:y val="-4.472004509828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83389081356271E-2"/>
                  <c:y val="-4.8753432379844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327444982255688E-2"/>
                  <c:y val="-5.74533408497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260620112033062E-2"/>
                  <c:y val="-4.5210428373127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904345414264803E-2"/>
                  <c:y val="-1.28295959675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7575892484604039E-2"/>
                  <c:y val="-2.1272710664922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248948428652424E-2"/>
                  <c:y val="-1.218882884616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0">
                <a:gsLst>
                  <a:gs pos="0">
                    <a:srgbClr val="FFFF00"/>
                  </a:gs>
                  <a:gs pos="100000">
                    <a:srgbClr val="CCFFCC"/>
                  </a:gs>
                </a:gsLst>
                <a:lin ang="0" scaled="1"/>
              </a:gradFill>
              <a:ln w="18868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Факт 2010г.</c:v>
                </c:pt>
                <c:pt idx="1">
                  <c:v>Факт 2011г.</c:v>
                </c:pt>
                <c:pt idx="2">
                  <c:v>Факт 2012г.</c:v>
                </c:pt>
                <c:pt idx="3">
                  <c:v>Факт 2013г.</c:v>
                </c:pt>
                <c:pt idx="4">
                  <c:v>Факт 2014г.</c:v>
                </c:pt>
                <c:pt idx="5">
                  <c:v>Факт 2015г.</c:v>
                </c:pt>
                <c:pt idx="6">
                  <c:v>Факт 2016г.</c:v>
                </c:pt>
                <c:pt idx="7">
                  <c:v>Проект 2017г.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307.60000000000002</c:v>
                </c:pt>
                <c:pt idx="1">
                  <c:v>331.4</c:v>
                </c:pt>
                <c:pt idx="2">
                  <c:v>481.7</c:v>
                </c:pt>
                <c:pt idx="3">
                  <c:v>503.2</c:v>
                </c:pt>
                <c:pt idx="4">
                  <c:v>516.4</c:v>
                </c:pt>
                <c:pt idx="5">
                  <c:v>649.6</c:v>
                </c:pt>
                <c:pt idx="6">
                  <c:v>697.7</c:v>
                </c:pt>
                <c:pt idx="7">
                  <c:v>336.8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50"/>
        <c:shape val="box"/>
        <c:axId val="69713280"/>
        <c:axId val="77080448"/>
        <c:axId val="0"/>
      </c:bar3DChart>
      <c:catAx>
        <c:axId val="6971328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spPr>
          <a:ln w="7076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08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080448"/>
        <c:scaling>
          <c:orientation val="minMax"/>
        </c:scaling>
        <c:delete val="0"/>
        <c:axPos val="l"/>
        <c:majorGridlines>
          <c:spPr>
            <a:ln w="2358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23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9713280"/>
        <c:crosses val="autoZero"/>
        <c:crossBetween val="between"/>
        <c:majorUnit val="10000"/>
      </c:valAx>
      <c:spPr>
        <a:noFill/>
        <a:ln w="18872">
          <a:noFill/>
        </a:ln>
      </c:spPr>
    </c:plotArea>
    <c:legend>
      <c:legendPos val="b"/>
      <c:layout>
        <c:manualLayout>
          <c:xMode val="edge"/>
          <c:yMode val="edge"/>
          <c:x val="0.18096160668109476"/>
          <c:y val="0.90342930799860688"/>
          <c:w val="0.11796434578173683"/>
          <c:h val="5.0826713170622033E-2"/>
        </c:manualLayout>
      </c:layout>
      <c:overlay val="0"/>
      <c:spPr>
        <a:solidFill>
          <a:srgbClr val="FFFFFF"/>
        </a:solidFill>
        <a:ln w="2358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63891F">
        <a:lumMod val="20000"/>
        <a:lumOff val="80000"/>
      </a:srgbClr>
    </a:solidFill>
    <a:ln>
      <a:noFill/>
    </a:ln>
  </c:spPr>
  <c:txPr>
    <a:bodyPr/>
    <a:lstStyle/>
    <a:p>
      <a:pPr>
        <a:defRPr sz="873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813173754849567E-2"/>
          <c:y val="3.6272682130949849E-2"/>
          <c:w val="0.70618170534062397"/>
          <c:h val="0.913143127379347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2010г.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1783.7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2011г.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958.8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2012г.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1794.5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Факт 2013г.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2364.1999999999998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Факт 2014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2753.2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Факт 2015г.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1955.2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Факткт 2016г.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2199.4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Проект 2017г.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года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2636.6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089472"/>
        <c:axId val="102091008"/>
        <c:axId val="0"/>
      </c:bar3DChart>
      <c:catAx>
        <c:axId val="10208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091008"/>
        <c:crosses val="autoZero"/>
        <c:auto val="1"/>
        <c:lblAlgn val="ctr"/>
        <c:lblOffset val="100"/>
        <c:noMultiLvlLbl val="0"/>
      </c:catAx>
      <c:valAx>
        <c:axId val="10209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2089472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77279052529715075"/>
          <c:y val="0.32678342135193716"/>
          <c:w val="0.22347400538044365"/>
          <c:h val="0.3708112929822311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solidFill>
      <a:srgbClr val="63891F">
        <a:lumMod val="20000"/>
        <a:lumOff val="80000"/>
      </a:srgbClr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222934665107756E-3"/>
          <c:y val="0"/>
          <c:w val="0.6946157973347254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ln>
                <a:solidFill>
                  <a:srgbClr val="002060"/>
                </a:solidFill>
              </a:ln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Культура, кинематография</c:v>
                </c:pt>
                <c:pt idx="3">
                  <c:v>Нацэкономика</c:v>
                </c:pt>
                <c:pt idx="4">
                  <c:v>ЖКХ и благоустройство</c:v>
                </c:pt>
                <c:pt idx="5">
                  <c:v>Общегосударственные вопросы</c:v>
                </c:pt>
                <c:pt idx="6">
                  <c:v>Нацбезопастность, правоохранит. деятельность, нацоборона</c:v>
                </c:pt>
                <c:pt idx="7">
                  <c:v>Национальная оборона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 formatCode="General">
                  <c:v>25</c:v>
                </c:pt>
                <c:pt idx="1">
                  <c:v>2304.8000000000002</c:v>
                </c:pt>
                <c:pt idx="3" formatCode="General">
                  <c:v>40</c:v>
                </c:pt>
                <c:pt idx="4" formatCode="General">
                  <c:v>315.2</c:v>
                </c:pt>
                <c:pt idx="5" formatCode="General">
                  <c:v>4013.8</c:v>
                </c:pt>
                <c:pt idx="6" formatCode="General">
                  <c:v>14.5</c:v>
                </c:pt>
                <c:pt idx="7" formatCode="General">
                  <c:v>69.3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63891F">
            <a:lumMod val="20000"/>
            <a:lumOff val="80000"/>
          </a:srgbClr>
        </a:solidFill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3453516950235731"/>
          <c:y val="0.17443700427199571"/>
          <c:w val="0.26546480646334186"/>
          <c:h val="0.7069235149476795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rgbClr val="63891F">
        <a:lumMod val="20000"/>
        <a:lumOff val="80000"/>
      </a:srgbClr>
    </a:solidFill>
    <a:ln>
      <a:noFill/>
    </a:ln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F3E01-76A8-4284-BF26-CC5CBE5C3DC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623987A-913F-4BC7-A45A-F6C870C90992}">
      <dgm:prSet phldrT="[Текст]" custT="1"/>
      <dgm:spPr/>
      <dgm:t>
        <a:bodyPr/>
        <a:lstStyle/>
        <a:p>
          <a:r>
            <a:rPr lang="ru-RU" sz="2000" dirty="0"/>
            <a:t>Основные направления бюджетной и налоговой </a:t>
          </a:r>
          <a:r>
            <a:rPr lang="ru-RU" sz="1800" dirty="0"/>
            <a:t>политики</a:t>
          </a:r>
          <a:r>
            <a:rPr lang="ru-RU" sz="2000" dirty="0"/>
            <a:t> Верхнесеребряковского сельского поселения на 2017-2019г. </a:t>
          </a:r>
        </a:p>
      </dgm:t>
    </dgm:pt>
    <dgm:pt modelId="{2DAC55EF-ECF0-43DD-B3A2-8F2D7D3CAE0D}" type="parTrans" cxnId="{B6F35FF1-1FBC-4D11-80A4-BD844B81C742}">
      <dgm:prSet/>
      <dgm:spPr/>
      <dgm:t>
        <a:bodyPr/>
        <a:lstStyle/>
        <a:p>
          <a:endParaRPr lang="ru-RU"/>
        </a:p>
      </dgm:t>
    </dgm:pt>
    <dgm:pt modelId="{89764684-AB59-4FBE-8012-9F71B40E1A7A}" type="sibTrans" cxnId="{B6F35FF1-1FBC-4D11-80A4-BD844B81C742}">
      <dgm:prSet/>
      <dgm:spPr/>
      <dgm:t>
        <a:bodyPr/>
        <a:lstStyle/>
        <a:p>
          <a:endParaRPr lang="ru-RU"/>
        </a:p>
      </dgm:t>
    </dgm:pt>
    <dgm:pt modelId="{B9B213E0-5B35-42FC-84EB-F49018205CFB}">
      <dgm:prSet phldrT="[Текст]" custT="1"/>
      <dgm:spPr/>
      <dgm:t>
        <a:bodyPr/>
        <a:lstStyle/>
        <a:p>
          <a:r>
            <a:rPr lang="ru-RU" sz="1800" dirty="0"/>
            <a:t>Прогноз социально - экономического развития Верхнесеребряковского сельского поселения на 2017-2019г. </a:t>
          </a:r>
        </a:p>
      </dgm:t>
    </dgm:pt>
    <dgm:pt modelId="{0712FB93-946B-4C69-9101-54CC7D0DA0D8}" type="parTrans" cxnId="{F8D5FED4-2D5A-4DED-B735-9AB4DC527F9D}">
      <dgm:prSet/>
      <dgm:spPr/>
      <dgm:t>
        <a:bodyPr/>
        <a:lstStyle/>
        <a:p>
          <a:endParaRPr lang="ru-RU"/>
        </a:p>
      </dgm:t>
    </dgm:pt>
    <dgm:pt modelId="{719AFE53-FB3C-403F-8425-AEEF0E39DAD1}" type="sibTrans" cxnId="{F8D5FED4-2D5A-4DED-B735-9AB4DC527F9D}">
      <dgm:prSet/>
      <dgm:spPr/>
      <dgm:t>
        <a:bodyPr/>
        <a:lstStyle/>
        <a:p>
          <a:endParaRPr lang="ru-RU"/>
        </a:p>
      </dgm:t>
    </dgm:pt>
    <dgm:pt modelId="{49E62C0F-0F22-4C6F-A5FF-C0E4238AA06E}">
      <dgm:prSet phldrT="[Текст]" custT="1"/>
      <dgm:spPr/>
      <dgm:t>
        <a:bodyPr/>
        <a:lstStyle/>
        <a:p>
          <a:r>
            <a:rPr lang="ru-RU" sz="1800" dirty="0"/>
            <a:t>Основа формирования проекта бюджета Верхнесеребряковского сельского поселения на 2017 год</a:t>
          </a:r>
        </a:p>
      </dgm:t>
    </dgm:pt>
    <dgm:pt modelId="{9751B3AB-40B3-49B8-AD92-2D0581FA7611}" type="parTrans" cxnId="{7C8FB511-5E2B-4EC5-B3D5-B9AD3D44A05F}">
      <dgm:prSet/>
      <dgm:spPr/>
      <dgm:t>
        <a:bodyPr/>
        <a:lstStyle/>
        <a:p>
          <a:endParaRPr lang="ru-RU"/>
        </a:p>
      </dgm:t>
    </dgm:pt>
    <dgm:pt modelId="{87D5402D-0E03-4212-B10B-60E00B55E39E}" type="sibTrans" cxnId="{7C8FB511-5E2B-4EC5-B3D5-B9AD3D44A05F}">
      <dgm:prSet/>
      <dgm:spPr/>
      <dgm:t>
        <a:bodyPr/>
        <a:lstStyle/>
        <a:p>
          <a:endParaRPr lang="ru-RU"/>
        </a:p>
      </dgm:t>
    </dgm:pt>
    <dgm:pt modelId="{81749743-0B66-4A82-8BFC-3AC00DAA53BE}">
      <dgm:prSet phldrT="[Текст]" custT="1"/>
      <dgm:spPr/>
      <dgm:t>
        <a:bodyPr/>
        <a:lstStyle/>
        <a:p>
          <a:r>
            <a:rPr lang="ru-RU" sz="1800" dirty="0"/>
            <a:t>Муниципальные программы Верхнесеребряковского сельского поселения</a:t>
          </a:r>
        </a:p>
      </dgm:t>
    </dgm:pt>
    <dgm:pt modelId="{038072FE-6A81-4E0E-8525-DE5A3003A607}" type="parTrans" cxnId="{424C5650-7747-486D-B3D1-BD71BAECF94A}">
      <dgm:prSet/>
      <dgm:spPr/>
      <dgm:t>
        <a:bodyPr/>
        <a:lstStyle/>
        <a:p>
          <a:endParaRPr lang="ru-RU"/>
        </a:p>
      </dgm:t>
    </dgm:pt>
    <dgm:pt modelId="{954B5203-B8E8-44AB-84B0-F5C8C4FDD047}" type="sibTrans" cxnId="{424C5650-7747-486D-B3D1-BD71BAECF94A}">
      <dgm:prSet/>
      <dgm:spPr/>
      <dgm:t>
        <a:bodyPr/>
        <a:lstStyle/>
        <a:p>
          <a:endParaRPr lang="ru-RU"/>
        </a:p>
      </dgm:t>
    </dgm:pt>
    <dgm:pt modelId="{4EA2F569-1BD4-4D03-AE34-54DFCEA7F691}" type="pres">
      <dgm:prSet presAssocID="{51EF3E01-76A8-4284-BF26-CC5CBE5C3D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442D08-11E3-468D-A648-4EC31FDBFB05}" type="pres">
      <dgm:prSet presAssocID="{F623987A-913F-4BC7-A45A-F6C870C90992}" presName="centerShape" presStyleLbl="node0" presStyleIdx="0" presStyleCnt="1" custScaleX="143888" custScaleY="128930" custLinFactNeighborX="9178" custLinFactNeighborY="222"/>
      <dgm:spPr/>
      <dgm:t>
        <a:bodyPr/>
        <a:lstStyle/>
        <a:p>
          <a:endParaRPr lang="ru-RU"/>
        </a:p>
      </dgm:t>
    </dgm:pt>
    <dgm:pt modelId="{E72BF1E1-BF2C-4B8D-A768-858DE8E4D576}" type="pres">
      <dgm:prSet presAssocID="{0712FB93-946B-4C69-9101-54CC7D0DA0D8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2DB5A73-4A49-4759-B774-0F3A1877780A}" type="pres">
      <dgm:prSet presAssocID="{B9B213E0-5B35-42FC-84EB-F49018205CFB}" presName="node" presStyleLbl="node1" presStyleIdx="0" presStyleCnt="3" custScaleX="105600" custScaleY="141656" custRadScaleRad="88939" custRadScaleInc="-50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FD659-FC87-4E29-B18A-15A9831BCD0F}" type="pres">
      <dgm:prSet presAssocID="{9751B3AB-40B3-49B8-AD92-2D0581FA7611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FD9FFE27-3EEC-47FA-9C2C-B8237669F038}" type="pres">
      <dgm:prSet presAssocID="{49E62C0F-0F22-4C6F-A5FF-C0E4238AA06E}" presName="node" presStyleLbl="node1" presStyleIdx="1" presStyleCnt="3" custScaleX="101812" custScaleY="134996" custRadScaleRad="91977" custRadScaleInc="12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6358F-125B-44F3-8636-7EEFDD1436EA}" type="pres">
      <dgm:prSet presAssocID="{038072FE-6A81-4E0E-8525-DE5A3003A607}" presName="parTrans" presStyleLbl="bgSibTrans2D1" presStyleIdx="2" presStyleCnt="3" custScaleX="82796" custLinFactY="3247" custLinFactNeighborX="6525" custLinFactNeighborY="100000"/>
      <dgm:spPr/>
      <dgm:t>
        <a:bodyPr/>
        <a:lstStyle/>
        <a:p>
          <a:endParaRPr lang="ru-RU"/>
        </a:p>
      </dgm:t>
    </dgm:pt>
    <dgm:pt modelId="{06D91E87-1FEB-4FDA-93FC-9AEED1AA0DB3}" type="pres">
      <dgm:prSet presAssocID="{81749743-0B66-4A82-8BFC-3AC00DAA53BE}" presName="node" presStyleLbl="node1" presStyleIdx="2" presStyleCnt="3" custScaleX="102380" custScaleY="107497" custRadScaleRad="140212" custRadScaleInc="-10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98294-3C13-499E-B049-930CA0627A34}" type="presOf" srcId="{0712FB93-946B-4C69-9101-54CC7D0DA0D8}" destId="{E72BF1E1-BF2C-4B8D-A768-858DE8E4D576}" srcOrd="0" destOrd="0" presId="urn:microsoft.com/office/officeart/2005/8/layout/radial4"/>
    <dgm:cxn modelId="{3D9EFABE-C0FC-41D1-A6EB-810064FCECED}" type="presOf" srcId="{038072FE-6A81-4E0E-8525-DE5A3003A607}" destId="{DAB6358F-125B-44F3-8636-7EEFDD1436EA}" srcOrd="0" destOrd="0" presId="urn:microsoft.com/office/officeart/2005/8/layout/radial4"/>
    <dgm:cxn modelId="{2AA55B51-0268-4A3D-8AF2-484F2FD2629D}" type="presOf" srcId="{49E62C0F-0F22-4C6F-A5FF-C0E4238AA06E}" destId="{FD9FFE27-3EEC-47FA-9C2C-B8237669F038}" srcOrd="0" destOrd="0" presId="urn:microsoft.com/office/officeart/2005/8/layout/radial4"/>
    <dgm:cxn modelId="{7C8FB511-5E2B-4EC5-B3D5-B9AD3D44A05F}" srcId="{F623987A-913F-4BC7-A45A-F6C870C90992}" destId="{49E62C0F-0F22-4C6F-A5FF-C0E4238AA06E}" srcOrd="1" destOrd="0" parTransId="{9751B3AB-40B3-49B8-AD92-2D0581FA7611}" sibTransId="{87D5402D-0E03-4212-B10B-60E00B55E39E}"/>
    <dgm:cxn modelId="{7142B850-F402-40A7-A50A-CAAE2C455801}" type="presOf" srcId="{81749743-0B66-4A82-8BFC-3AC00DAA53BE}" destId="{06D91E87-1FEB-4FDA-93FC-9AEED1AA0DB3}" srcOrd="0" destOrd="0" presId="urn:microsoft.com/office/officeart/2005/8/layout/radial4"/>
    <dgm:cxn modelId="{6DEED094-E2D8-4F54-A7E1-A9BE5A781E1F}" type="presOf" srcId="{F623987A-913F-4BC7-A45A-F6C870C90992}" destId="{31442D08-11E3-468D-A648-4EC31FDBFB05}" srcOrd="0" destOrd="0" presId="urn:microsoft.com/office/officeart/2005/8/layout/radial4"/>
    <dgm:cxn modelId="{424C5650-7747-486D-B3D1-BD71BAECF94A}" srcId="{F623987A-913F-4BC7-A45A-F6C870C90992}" destId="{81749743-0B66-4A82-8BFC-3AC00DAA53BE}" srcOrd="2" destOrd="0" parTransId="{038072FE-6A81-4E0E-8525-DE5A3003A607}" sibTransId="{954B5203-B8E8-44AB-84B0-F5C8C4FDD047}"/>
    <dgm:cxn modelId="{C20FDC9C-F732-409D-BA26-8087EE332522}" type="presOf" srcId="{51EF3E01-76A8-4284-BF26-CC5CBE5C3DCA}" destId="{4EA2F569-1BD4-4D03-AE34-54DFCEA7F691}" srcOrd="0" destOrd="0" presId="urn:microsoft.com/office/officeart/2005/8/layout/radial4"/>
    <dgm:cxn modelId="{121F7925-7C58-4637-A153-6D8D5E4FCC1C}" type="presOf" srcId="{B9B213E0-5B35-42FC-84EB-F49018205CFB}" destId="{82DB5A73-4A49-4759-B774-0F3A1877780A}" srcOrd="0" destOrd="0" presId="urn:microsoft.com/office/officeart/2005/8/layout/radial4"/>
    <dgm:cxn modelId="{F8D5FED4-2D5A-4DED-B735-9AB4DC527F9D}" srcId="{F623987A-913F-4BC7-A45A-F6C870C90992}" destId="{B9B213E0-5B35-42FC-84EB-F49018205CFB}" srcOrd="0" destOrd="0" parTransId="{0712FB93-946B-4C69-9101-54CC7D0DA0D8}" sibTransId="{719AFE53-FB3C-403F-8425-AEEF0E39DAD1}"/>
    <dgm:cxn modelId="{A1887167-29C4-4B0A-9A1C-7C6442593C78}" type="presOf" srcId="{9751B3AB-40B3-49B8-AD92-2D0581FA7611}" destId="{9C0FD659-FC87-4E29-B18A-15A9831BCD0F}" srcOrd="0" destOrd="0" presId="urn:microsoft.com/office/officeart/2005/8/layout/radial4"/>
    <dgm:cxn modelId="{B6F35FF1-1FBC-4D11-80A4-BD844B81C742}" srcId="{51EF3E01-76A8-4284-BF26-CC5CBE5C3DCA}" destId="{F623987A-913F-4BC7-A45A-F6C870C90992}" srcOrd="0" destOrd="0" parTransId="{2DAC55EF-ECF0-43DD-B3A2-8F2D7D3CAE0D}" sibTransId="{89764684-AB59-4FBE-8012-9F71B40E1A7A}"/>
    <dgm:cxn modelId="{828A2950-CC34-4839-9D57-40F4A2F0375D}" type="presParOf" srcId="{4EA2F569-1BD4-4D03-AE34-54DFCEA7F691}" destId="{31442D08-11E3-468D-A648-4EC31FDBFB05}" srcOrd="0" destOrd="0" presId="urn:microsoft.com/office/officeart/2005/8/layout/radial4"/>
    <dgm:cxn modelId="{BDCC21BB-13F3-4F2B-9FBC-CEBF181E1D4E}" type="presParOf" srcId="{4EA2F569-1BD4-4D03-AE34-54DFCEA7F691}" destId="{E72BF1E1-BF2C-4B8D-A768-858DE8E4D576}" srcOrd="1" destOrd="0" presId="urn:microsoft.com/office/officeart/2005/8/layout/radial4"/>
    <dgm:cxn modelId="{982CC274-EF9D-4DBE-A2F8-1D51B108D416}" type="presParOf" srcId="{4EA2F569-1BD4-4D03-AE34-54DFCEA7F691}" destId="{82DB5A73-4A49-4759-B774-0F3A1877780A}" srcOrd="2" destOrd="0" presId="urn:microsoft.com/office/officeart/2005/8/layout/radial4"/>
    <dgm:cxn modelId="{72CD8A8E-0DE7-4BA4-A808-68F4FABD3301}" type="presParOf" srcId="{4EA2F569-1BD4-4D03-AE34-54DFCEA7F691}" destId="{9C0FD659-FC87-4E29-B18A-15A9831BCD0F}" srcOrd="3" destOrd="0" presId="urn:microsoft.com/office/officeart/2005/8/layout/radial4"/>
    <dgm:cxn modelId="{630D22A6-5583-4E15-B6B5-F2BA789A60A9}" type="presParOf" srcId="{4EA2F569-1BD4-4D03-AE34-54DFCEA7F691}" destId="{FD9FFE27-3EEC-47FA-9C2C-B8237669F038}" srcOrd="4" destOrd="0" presId="urn:microsoft.com/office/officeart/2005/8/layout/radial4"/>
    <dgm:cxn modelId="{2F858212-9CAB-4DA0-942F-71EF9402448B}" type="presParOf" srcId="{4EA2F569-1BD4-4D03-AE34-54DFCEA7F691}" destId="{DAB6358F-125B-44F3-8636-7EEFDD1436EA}" srcOrd="5" destOrd="0" presId="urn:microsoft.com/office/officeart/2005/8/layout/radial4"/>
    <dgm:cxn modelId="{80D847A6-86CD-4DB8-AFBD-C4B37FFC1701}" type="presParOf" srcId="{4EA2F569-1BD4-4D03-AE34-54DFCEA7F691}" destId="{06D91E87-1FEB-4FDA-93FC-9AEED1AA0DB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8B54E-1263-405B-B2AB-3DBC644B966A}" type="doc">
      <dgm:prSet loTypeId="urn:microsoft.com/office/officeart/2005/8/layout/lProcess2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0035B2B-E677-4741-822C-4E015A2BD624}">
      <dgm:prSet phldrT="[Текст]" custT="1"/>
      <dgm:spPr/>
      <dgm:t>
        <a:bodyPr/>
        <a:lstStyle/>
        <a:p>
          <a:pPr algn="ctr"/>
          <a:r>
            <a:rPr lang="ru-RU" sz="3200" dirty="0"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бюджета 6834,3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31BB6B1-2EC3-4F0C-8191-2438C11F8588}" type="parTrans" cxnId="{632D68B6-E663-4B28-9F59-5B6188E435A5}">
      <dgm:prSet/>
      <dgm:spPr/>
      <dgm:t>
        <a:bodyPr/>
        <a:lstStyle/>
        <a:p>
          <a:endParaRPr lang="ru-RU"/>
        </a:p>
      </dgm:t>
    </dgm:pt>
    <dgm:pt modelId="{1E3C77E6-B277-4AE0-B8BC-24E5936FC03B}" type="sibTrans" cxnId="{632D68B6-E663-4B28-9F59-5B6188E435A5}">
      <dgm:prSet/>
      <dgm:spPr/>
      <dgm:t>
        <a:bodyPr/>
        <a:lstStyle/>
        <a:p>
          <a:endParaRPr lang="ru-RU"/>
        </a:p>
      </dgm:t>
    </dgm:pt>
    <dgm:pt modelId="{D230D15D-8D74-4964-8442-14EE5060E25B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Образование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25,0</a:t>
          </a:r>
        </a:p>
      </dgm:t>
    </dgm:pt>
    <dgm:pt modelId="{E59E390D-9028-446F-8C96-2FFD717F0653}" type="sibTrans" cxnId="{98C4ADC1-A9C8-4F41-8CD3-D21CBAD438F9}">
      <dgm:prSet/>
      <dgm:spPr/>
      <dgm:t>
        <a:bodyPr/>
        <a:lstStyle/>
        <a:p>
          <a:endParaRPr lang="ru-RU"/>
        </a:p>
      </dgm:t>
    </dgm:pt>
    <dgm:pt modelId="{1D1A33D5-BE8F-47BC-AAFB-85BB541C45D5}" type="parTrans" cxnId="{98C4ADC1-A9C8-4F41-8CD3-D21CBAD438F9}">
      <dgm:prSet/>
      <dgm:spPr/>
      <dgm:t>
        <a:bodyPr/>
        <a:lstStyle/>
        <a:p>
          <a:endParaRPr lang="ru-RU"/>
        </a:p>
      </dgm:t>
    </dgm:pt>
    <dgm:pt modelId="{C93E90C4-4EB8-48E5-8D80-E9E6D7B90EC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Жилищно-коммунальное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хозяйство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315,2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146A4E-8FDB-430D-AA2D-856AD190746B}" type="sibTrans" cxnId="{9B5BE2CC-7F05-4405-BADB-802D70708C5D}">
      <dgm:prSet/>
      <dgm:spPr/>
      <dgm:t>
        <a:bodyPr/>
        <a:lstStyle/>
        <a:p>
          <a:endParaRPr lang="ru-RU"/>
        </a:p>
      </dgm:t>
    </dgm:pt>
    <dgm:pt modelId="{08CA4CEC-F8E1-4431-BEC0-93D124CCC42D}" type="parTrans" cxnId="{9B5BE2CC-7F05-4405-BADB-802D70708C5D}">
      <dgm:prSet/>
      <dgm:spPr/>
      <dgm:t>
        <a:bodyPr/>
        <a:lstStyle/>
        <a:p>
          <a:endParaRPr lang="ru-RU"/>
        </a:p>
      </dgm:t>
    </dgm:pt>
    <dgm:pt modelId="{E4FF1F4D-6CBF-482C-9632-23168FB5494A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Национальная безопасность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 правоохранительная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деятельность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11,0      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73A5DCC-0D7A-4A7C-AF64-B713CAD280BA}" type="sibTrans" cxnId="{7A9B2E43-DABE-4529-AF4B-F4C854B041F3}">
      <dgm:prSet/>
      <dgm:spPr/>
      <dgm:t>
        <a:bodyPr/>
        <a:lstStyle/>
        <a:p>
          <a:endParaRPr lang="ru-RU"/>
        </a:p>
      </dgm:t>
    </dgm:pt>
    <dgm:pt modelId="{6399B19F-243E-4180-B67C-4C39CBB0ADFD}" type="parTrans" cxnId="{7A9B2E43-DABE-4529-AF4B-F4C854B041F3}">
      <dgm:prSet/>
      <dgm:spPr/>
      <dgm:t>
        <a:bodyPr/>
        <a:lstStyle/>
        <a:p>
          <a:endParaRPr lang="ru-RU"/>
        </a:p>
      </dgm:t>
    </dgm:pt>
    <dgm:pt modelId="{98859F59-BCBB-4BBD-9E49-C774E86BA7E2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Культура,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кинематография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2646,4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ECF90B1-9DD0-46B8-88D4-898D1DA0C22C}" type="sibTrans" cxnId="{A641517F-02E3-4095-8AE2-12BF4EB3BFB3}">
      <dgm:prSet/>
      <dgm:spPr/>
      <dgm:t>
        <a:bodyPr/>
        <a:lstStyle/>
        <a:p>
          <a:endParaRPr lang="ru-RU"/>
        </a:p>
      </dgm:t>
    </dgm:pt>
    <dgm:pt modelId="{C1805631-16F8-48D0-BB76-9ED13CBDE3BD}" type="parTrans" cxnId="{A641517F-02E3-4095-8AE2-12BF4EB3BFB3}">
      <dgm:prSet/>
      <dgm:spPr/>
      <dgm:t>
        <a:bodyPr/>
        <a:lstStyle/>
        <a:p>
          <a:endParaRPr lang="ru-RU"/>
        </a:p>
      </dgm:t>
    </dgm:pt>
    <dgm:pt modelId="{E6AAF48E-1388-4C27-863F-0FD21CD75527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69,3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57BD272-523C-4C9C-8757-1462E004AEAE}" type="sibTrans" cxnId="{B88B3860-83FC-4FA5-B739-7BF3316AACB3}">
      <dgm:prSet/>
      <dgm:spPr/>
      <dgm:t>
        <a:bodyPr/>
        <a:lstStyle/>
        <a:p>
          <a:endParaRPr lang="ru-RU"/>
        </a:p>
      </dgm:t>
    </dgm:pt>
    <dgm:pt modelId="{EB121B27-71D9-4C89-A66F-64A457D9B743}" type="parTrans" cxnId="{B88B3860-83FC-4FA5-B739-7BF3316AACB3}">
      <dgm:prSet/>
      <dgm:spPr/>
      <dgm:t>
        <a:bodyPr/>
        <a:lstStyle/>
        <a:p>
          <a:endParaRPr lang="ru-RU"/>
        </a:p>
      </dgm:t>
    </dgm:pt>
    <dgm:pt modelId="{73C690D4-4E5E-47AE-95DD-80F593B00EEE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4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013,8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226F84D-6E4C-4CD2-ADA5-3C07394D8413}" type="sibTrans" cxnId="{E40B187D-593A-40B5-892A-40E47B79558D}">
      <dgm:prSet/>
      <dgm:spPr/>
      <dgm:t>
        <a:bodyPr/>
        <a:lstStyle/>
        <a:p>
          <a:endParaRPr lang="ru-RU"/>
        </a:p>
      </dgm:t>
    </dgm:pt>
    <dgm:pt modelId="{33AAA9A1-407D-4D65-B8CA-BB2317C11D5A}" type="parTrans" cxnId="{E40B187D-593A-40B5-892A-40E47B79558D}">
      <dgm:prSet/>
      <dgm:spPr/>
      <dgm:t>
        <a:bodyPr/>
        <a:lstStyle/>
        <a:p>
          <a:endParaRPr lang="ru-RU"/>
        </a:p>
      </dgm:t>
    </dgm:pt>
    <dgm:pt modelId="{F87E8385-1DE6-4D9B-86C3-14BDB072056F}">
      <dgm:prSet custT="1"/>
      <dgm:spPr/>
      <dgm:t>
        <a:bodyPr/>
        <a:lstStyle/>
        <a:p>
          <a:r>
            <a: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</a:p>
        <a:p>
          <a:r>
            <a: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2 523,9</a:t>
          </a:r>
        </a:p>
      </dgm:t>
    </dgm:pt>
    <dgm:pt modelId="{B5D2D7F3-FBBD-4F7D-9288-919969101B76}" type="sibTrans" cxnId="{B3F9167E-D0A4-4F22-B6C5-2765982DFB76}">
      <dgm:prSet/>
      <dgm:spPr/>
      <dgm:t>
        <a:bodyPr/>
        <a:lstStyle/>
        <a:p>
          <a:endParaRPr lang="ru-RU"/>
        </a:p>
      </dgm:t>
    </dgm:pt>
    <dgm:pt modelId="{1C8A06FA-DBDF-4837-BA17-EDE78D8D460B}" type="parTrans" cxnId="{B3F9167E-D0A4-4F22-B6C5-2765982DFB76}">
      <dgm:prSet/>
      <dgm:spPr/>
      <dgm:t>
        <a:bodyPr/>
        <a:lstStyle/>
        <a:p>
          <a:endParaRPr lang="ru-RU"/>
        </a:p>
      </dgm:t>
    </dgm:pt>
    <dgm:pt modelId="{F8CCAF1E-9A33-48F8-819C-1AE7D7CFEDEB}">
      <dgm:prSet custT="1"/>
      <dgm:spPr/>
      <dgm:t>
        <a:bodyPr/>
        <a:lstStyle/>
        <a:p>
          <a:r>
            <a: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поступления </a:t>
          </a:r>
        </a:p>
        <a:p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2529,8 </a:t>
          </a:r>
          <a:endParaRPr lang="ru-RU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B376CB-82AA-487A-B572-057EC3E7EDA0}" type="sibTrans" cxnId="{5FCF8226-73DE-4283-AB7B-00F3FE7335B6}">
      <dgm:prSet/>
      <dgm:spPr/>
      <dgm:t>
        <a:bodyPr/>
        <a:lstStyle/>
        <a:p>
          <a:endParaRPr lang="ru-RU"/>
        </a:p>
      </dgm:t>
    </dgm:pt>
    <dgm:pt modelId="{F6946DEB-5505-4620-9558-532C8656F16E}" type="parTrans" cxnId="{5FCF8226-73DE-4283-AB7B-00F3FE7335B6}">
      <dgm:prSet/>
      <dgm:spPr/>
      <dgm:t>
        <a:bodyPr/>
        <a:lstStyle/>
        <a:p>
          <a:endParaRPr lang="ru-RU"/>
        </a:p>
      </dgm:t>
    </dgm:pt>
    <dgm:pt modelId="{B073EB3C-C507-43F3-8FD7-6E35E8EA1738}">
      <dgm:prSet phldrT="[Текст]" custT="1"/>
      <dgm:spPr/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бюджета</a:t>
          </a: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 6834,3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783125C5-B4F0-49FF-B250-22B8C44C2BFA}" type="sibTrans" cxnId="{41C500DB-8E6D-41EB-9146-1C82A0F3839E}">
      <dgm:prSet/>
      <dgm:spPr/>
      <dgm:t>
        <a:bodyPr/>
        <a:lstStyle/>
        <a:p>
          <a:endParaRPr lang="ru-RU"/>
        </a:p>
      </dgm:t>
    </dgm:pt>
    <dgm:pt modelId="{5F09BA42-6D5A-4B28-B0A5-83E46B291805}" type="parTrans" cxnId="{41C500DB-8E6D-41EB-9146-1C82A0F3839E}">
      <dgm:prSet/>
      <dgm:spPr/>
      <dgm:t>
        <a:bodyPr/>
        <a:lstStyle/>
        <a:p>
          <a:endParaRPr lang="ru-RU"/>
        </a:p>
      </dgm:t>
    </dgm:pt>
    <dgm:pt modelId="{E1F01AB1-F542-46DC-BA75-8024AF7E4261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Иные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   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209.5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E57EEB2-ACA3-4A14-9FFA-8D2070342232}" type="sibTrans" cxnId="{069E4DE4-31E1-45BF-BB67-EDF19990478D}">
      <dgm:prSet/>
      <dgm:spPr/>
      <dgm:t>
        <a:bodyPr/>
        <a:lstStyle/>
        <a:p>
          <a:endParaRPr lang="ru-RU"/>
        </a:p>
      </dgm:t>
    </dgm:pt>
    <dgm:pt modelId="{83A843A4-BDDD-4775-906F-A1CA21A26411}" type="parTrans" cxnId="{069E4DE4-31E1-45BF-BB67-EDF19990478D}">
      <dgm:prSet/>
      <dgm:spPr/>
      <dgm:t>
        <a:bodyPr/>
        <a:lstStyle/>
        <a:p>
          <a:endParaRPr lang="ru-RU"/>
        </a:p>
      </dgm:t>
    </dgm:pt>
    <dgm:pt modelId="{4927C42C-ED6F-4BE3-887D-E7913EF109C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                                                     </a:t>
          </a:r>
        </a:p>
        <a:p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</a:t>
          </a:r>
          <a:r>
            <a: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 совокупный </a:t>
          </a:r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   </a:t>
          </a:r>
        </a:p>
        <a:p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1234,3</a:t>
          </a:r>
        </a:p>
        <a:p>
          <a:endParaRPr lang="ru-RU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E9C8F3-E00F-46AF-B282-ECA484DC6574}" type="sibTrans" cxnId="{5B8B032B-2A09-47FB-9C82-B6514C20B8AC}">
      <dgm:prSet/>
      <dgm:spPr/>
      <dgm:t>
        <a:bodyPr/>
        <a:lstStyle/>
        <a:p>
          <a:endParaRPr lang="ru-RU"/>
        </a:p>
      </dgm:t>
    </dgm:pt>
    <dgm:pt modelId="{4A8DB8DA-1EC7-4556-872F-3BDE23FE62EE}" type="parTrans" cxnId="{5B8B032B-2A09-47FB-9C82-B6514C20B8AC}">
      <dgm:prSet/>
      <dgm:spPr/>
      <dgm:t>
        <a:bodyPr/>
        <a:lstStyle/>
        <a:p>
          <a:endParaRPr lang="ru-RU"/>
        </a:p>
      </dgm:t>
    </dgm:pt>
    <dgm:pt modelId="{70502BBE-D98A-4BC1-9E8D-3D5B05B79B3F}">
      <dgm:prSet phldrT="[Текст]" custT="1"/>
      <dgm:spPr/>
      <dgm:t>
        <a:bodyPr/>
        <a:lstStyle/>
        <a:p>
          <a:r>
            <a: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   </a:t>
          </a:r>
        </a:p>
        <a:p>
          <a:r>
            <a: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336,8</a:t>
          </a:r>
          <a:endParaRPr lang="ru-RU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236637-5314-4C13-A7BE-C330CA0B4907}" type="sibTrans" cxnId="{43947195-46F4-4DBB-83CB-8165E528EDC3}">
      <dgm:prSet/>
      <dgm:spPr/>
      <dgm:t>
        <a:bodyPr/>
        <a:lstStyle/>
        <a:p>
          <a:endParaRPr lang="ru-RU"/>
        </a:p>
      </dgm:t>
    </dgm:pt>
    <dgm:pt modelId="{F15C34C3-5975-4422-A40D-D34B9C434E8A}" type="parTrans" cxnId="{43947195-46F4-4DBB-83CB-8165E528EDC3}">
      <dgm:prSet/>
      <dgm:spPr/>
      <dgm:t>
        <a:bodyPr/>
        <a:lstStyle/>
        <a:p>
          <a:endParaRPr lang="ru-RU"/>
        </a:p>
      </dgm:t>
    </dgm:pt>
    <dgm:pt modelId="{B34224DF-6342-46F8-87AA-BF0ED728384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40,0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9FA6783-5994-4D1B-BB28-8B7AA14E009C}" type="parTrans" cxnId="{6947EE04-1C67-488F-BCA6-A327DAE30CD3}">
      <dgm:prSet/>
      <dgm:spPr/>
      <dgm:t>
        <a:bodyPr/>
        <a:lstStyle/>
        <a:p>
          <a:endParaRPr lang="ru-RU"/>
        </a:p>
      </dgm:t>
    </dgm:pt>
    <dgm:pt modelId="{8AF4AF74-0012-4AB3-9CDE-F41464806919}" type="sibTrans" cxnId="{6947EE04-1C67-488F-BCA6-A327DAE30CD3}">
      <dgm:prSet/>
      <dgm:spPr/>
      <dgm:t>
        <a:bodyPr/>
        <a:lstStyle/>
        <a:p>
          <a:endParaRPr lang="ru-RU"/>
        </a:p>
      </dgm:t>
    </dgm:pt>
    <dgm:pt modelId="{3EEDBE33-6698-4C07-BEC3-5AB7143F7F1D}" type="pres">
      <dgm:prSet presAssocID="{83C8B54E-1263-405B-B2AB-3DBC644B966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ADB2C-084A-409D-8670-8D04063A50BD}" type="pres">
      <dgm:prSet presAssocID="{60035B2B-E677-4741-822C-4E015A2BD624}" presName="compNode" presStyleCnt="0"/>
      <dgm:spPr/>
    </dgm:pt>
    <dgm:pt modelId="{8F6A0D8C-1FB0-49A7-9AF5-55BBF243BA66}" type="pres">
      <dgm:prSet presAssocID="{60035B2B-E677-4741-822C-4E015A2BD624}" presName="aNode" presStyleLbl="bgShp" presStyleIdx="0" presStyleCnt="2" custScaleX="142054" custScaleY="99434" custLinFactNeighborX="-75" custLinFactNeighborY="1042"/>
      <dgm:spPr/>
      <dgm:t>
        <a:bodyPr/>
        <a:lstStyle/>
        <a:p>
          <a:endParaRPr lang="ru-RU"/>
        </a:p>
      </dgm:t>
    </dgm:pt>
    <dgm:pt modelId="{CE5D0DD9-CB01-41EF-8F64-C351A696FDDB}" type="pres">
      <dgm:prSet presAssocID="{60035B2B-E677-4741-822C-4E015A2BD624}" presName="textNode" presStyleLbl="bgShp" presStyleIdx="0" presStyleCnt="2"/>
      <dgm:spPr/>
      <dgm:t>
        <a:bodyPr/>
        <a:lstStyle/>
        <a:p>
          <a:endParaRPr lang="ru-RU"/>
        </a:p>
      </dgm:t>
    </dgm:pt>
    <dgm:pt modelId="{C2C227C8-3BD0-4C72-8B4F-D5370EAB3DAB}" type="pres">
      <dgm:prSet presAssocID="{60035B2B-E677-4741-822C-4E015A2BD624}" presName="compChildNode" presStyleCnt="0"/>
      <dgm:spPr/>
    </dgm:pt>
    <dgm:pt modelId="{7E24A6A8-CA72-44EA-8EB0-FCA064184BCA}" type="pres">
      <dgm:prSet presAssocID="{60035B2B-E677-4741-822C-4E015A2BD624}" presName="theInnerList" presStyleCnt="0"/>
      <dgm:spPr/>
    </dgm:pt>
    <dgm:pt modelId="{44D87C1F-601A-402D-8D31-702214FEEE49}" type="pres">
      <dgm:prSet presAssocID="{70502BBE-D98A-4BC1-9E8D-3D5B05B79B3F}" presName="childNode" presStyleLbl="node1" presStyleIdx="0" presStyleCnt="12" custScaleX="163753" custScaleY="158932" custLinFactY="-19594" custLinFactNeighborX="-10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966E3-BFC8-47D2-A295-1700861F6EB1}" type="pres">
      <dgm:prSet presAssocID="{70502BBE-D98A-4BC1-9E8D-3D5B05B79B3F}" presName="aSpace2" presStyleCnt="0"/>
      <dgm:spPr/>
    </dgm:pt>
    <dgm:pt modelId="{DDCC7F8D-D1A1-4FDE-9C83-20612298183A}" type="pres">
      <dgm:prSet presAssocID="{4927C42C-ED6F-4BE3-887D-E7913EF109CA}" presName="childNode" presStyleLbl="node1" presStyleIdx="1" presStyleCnt="12" custScaleX="163089" custScaleY="155530" custLinFactY="-20430" custLinFactNeighborX="16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F2FB8-856F-4B73-9443-DD207FBE992B}" type="pres">
      <dgm:prSet presAssocID="{4927C42C-ED6F-4BE3-887D-E7913EF109CA}" presName="aSpace2" presStyleCnt="0"/>
      <dgm:spPr/>
    </dgm:pt>
    <dgm:pt modelId="{1ACC079F-8C39-4568-B0B7-7F88AD5E6BA2}" type="pres">
      <dgm:prSet presAssocID="{F87E8385-1DE6-4D9B-86C3-14BDB072056F}" presName="childNode" presStyleLbl="node1" presStyleIdx="2" presStyleCnt="12" custScaleX="163753" custScaleY="146953" custLinFactY="-22297" custLinFactNeighborX="198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AB3AF-D680-4541-B00C-C5AE62713715}" type="pres">
      <dgm:prSet presAssocID="{F87E8385-1DE6-4D9B-86C3-14BDB072056F}" presName="aSpace2" presStyleCnt="0"/>
      <dgm:spPr/>
    </dgm:pt>
    <dgm:pt modelId="{F24A1CDC-6A60-4019-B5BD-9F38D5ACA9F9}" type="pres">
      <dgm:prSet presAssocID="{F8CCAF1E-9A33-48F8-819C-1AE7D7CFEDEB}" presName="childNode" presStyleLbl="node1" presStyleIdx="3" presStyleCnt="12" custScaleX="161808" custScaleY="184615" custLinFactY="-34047" custLinFactNeighborX="100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59FE-D505-4FDC-A876-CE774BD277EB}" type="pres">
      <dgm:prSet presAssocID="{F8CCAF1E-9A33-48F8-819C-1AE7D7CFEDEB}" presName="aSpace2" presStyleCnt="0"/>
      <dgm:spPr/>
    </dgm:pt>
    <dgm:pt modelId="{03E9E9D4-55EA-43D6-81EC-03235376F96F}" type="pres">
      <dgm:prSet presAssocID="{E1F01AB1-F542-46DC-BA75-8024AF7E4261}" presName="childNode" presStyleLbl="node1" presStyleIdx="4" presStyleCnt="12" custScaleX="163753" custLinFactY="-27867" custLinFactNeighborX="198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1C931-749A-4BAC-8274-9EDA53272B46}" type="pres">
      <dgm:prSet presAssocID="{60035B2B-E677-4741-822C-4E015A2BD624}" presName="aSpace" presStyleCnt="0"/>
      <dgm:spPr/>
    </dgm:pt>
    <dgm:pt modelId="{FDBA5B6B-14C9-4A16-932F-C72B597C935D}" type="pres">
      <dgm:prSet presAssocID="{B073EB3C-C507-43F3-8FD7-6E35E8EA1738}" presName="compNode" presStyleCnt="0"/>
      <dgm:spPr/>
    </dgm:pt>
    <dgm:pt modelId="{49CD9CEA-4A9C-4F45-B244-879E452FEA75}" type="pres">
      <dgm:prSet presAssocID="{B073EB3C-C507-43F3-8FD7-6E35E8EA1738}" presName="aNode" presStyleLbl="bgShp" presStyleIdx="1" presStyleCnt="2" custScaleX="130461" custScaleY="98856" custLinFactX="30536" custLinFactNeighborX="100000" custLinFactNeighborY="2078"/>
      <dgm:spPr/>
      <dgm:t>
        <a:bodyPr/>
        <a:lstStyle/>
        <a:p>
          <a:endParaRPr lang="ru-RU"/>
        </a:p>
      </dgm:t>
    </dgm:pt>
    <dgm:pt modelId="{E3D77F11-1E46-4D75-A8C6-6A4FA67C9F1F}" type="pres">
      <dgm:prSet presAssocID="{B073EB3C-C507-43F3-8FD7-6E35E8EA1738}" presName="textNode" presStyleLbl="bgShp" presStyleIdx="1" presStyleCnt="2"/>
      <dgm:spPr/>
      <dgm:t>
        <a:bodyPr/>
        <a:lstStyle/>
        <a:p>
          <a:endParaRPr lang="ru-RU"/>
        </a:p>
      </dgm:t>
    </dgm:pt>
    <dgm:pt modelId="{9FBD6235-C4F7-4C72-8DB4-29346F572F00}" type="pres">
      <dgm:prSet presAssocID="{B073EB3C-C507-43F3-8FD7-6E35E8EA1738}" presName="compChildNode" presStyleCnt="0"/>
      <dgm:spPr/>
    </dgm:pt>
    <dgm:pt modelId="{97735C6B-7957-42E2-9BEA-32009E514217}" type="pres">
      <dgm:prSet presAssocID="{B073EB3C-C507-43F3-8FD7-6E35E8EA1738}" presName="theInnerList" presStyleCnt="0"/>
      <dgm:spPr/>
    </dgm:pt>
    <dgm:pt modelId="{B428DEC7-FADD-4217-87F2-E1FD9794A3E3}" type="pres">
      <dgm:prSet presAssocID="{73C690D4-4E5E-47AE-95DD-80F593B00EEE}" presName="childNode" presStyleLbl="node1" presStyleIdx="5" presStyleCnt="12" custScaleX="149935" custScaleY="760242" custLinFactY="-324670" custLinFactNeighborX="993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BF0E8-5FB0-4569-95DC-38CB34F3BB09}" type="pres">
      <dgm:prSet presAssocID="{73C690D4-4E5E-47AE-95DD-80F593B00EEE}" presName="aSpace2" presStyleCnt="0"/>
      <dgm:spPr/>
    </dgm:pt>
    <dgm:pt modelId="{BDD405A7-180E-4E81-9DE3-AF19F491357B}" type="pres">
      <dgm:prSet presAssocID="{E6AAF48E-1388-4C27-863F-0FD21CD75527}" presName="childNode" presStyleLbl="node1" presStyleIdx="6" presStyleCnt="12" custScaleX="149935" custScaleY="911322" custLinFactY="-234058" custLinFactNeighborX="993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C435F-FD75-4FCD-A96C-192CEE0218B9}" type="pres">
      <dgm:prSet presAssocID="{E6AAF48E-1388-4C27-863F-0FD21CD75527}" presName="aSpace2" presStyleCnt="0"/>
      <dgm:spPr/>
    </dgm:pt>
    <dgm:pt modelId="{C3667C79-D922-43D8-907E-3FF6742D310D}" type="pres">
      <dgm:prSet presAssocID="{98859F59-BCBB-4BBD-9E49-C774E86BA7E2}" presName="childNode" presStyleLbl="node1" presStyleIdx="7" presStyleCnt="12" custScaleX="150018" custScaleY="712727" custLinFactY="-164144" custLinFactNeighborX="99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B3E71-FBB7-441E-9E31-A5D071DCF208}" type="pres">
      <dgm:prSet presAssocID="{98859F59-BCBB-4BBD-9E49-C774E86BA7E2}" presName="aSpace2" presStyleCnt="0"/>
      <dgm:spPr/>
    </dgm:pt>
    <dgm:pt modelId="{8460C0E2-A0E3-4F33-8F77-0C2A9F9333DE}" type="pres">
      <dgm:prSet presAssocID="{E4FF1F4D-6CBF-482C-9632-23168FB5494A}" presName="childNode" presStyleLbl="node1" presStyleIdx="8" presStyleCnt="12" custScaleX="149935" custScaleY="977718" custLinFactY="-191811" custLinFactNeighborX="99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86270-FFCA-4328-861E-EBB93D7A0E51}" type="pres">
      <dgm:prSet presAssocID="{E4FF1F4D-6CBF-482C-9632-23168FB5494A}" presName="aSpace2" presStyleCnt="0"/>
      <dgm:spPr/>
    </dgm:pt>
    <dgm:pt modelId="{BA211262-3C32-4D8E-92B8-C41BBE85F849}" type="pres">
      <dgm:prSet presAssocID="{B34224DF-6342-46F8-87AA-BF0ED7283847}" presName="childNode" presStyleLbl="node1" presStyleIdx="9" presStyleCnt="12" custScaleX="151435" custScaleY="751904" custLinFactY="-157442" custLinFactNeighborX="174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0485-24EB-49C1-B4F8-742FEEBFE365}" type="pres">
      <dgm:prSet presAssocID="{B34224DF-6342-46F8-87AA-BF0ED7283847}" presName="aSpace2" presStyleCnt="0"/>
      <dgm:spPr/>
    </dgm:pt>
    <dgm:pt modelId="{6E07EBF0-F034-402D-89ED-2FF349897D79}" type="pres">
      <dgm:prSet presAssocID="{C93E90C4-4EB8-48E5-8D80-E9E6D7B90ECE}" presName="childNode" presStyleLbl="node1" presStyleIdx="10" presStyleCnt="12" custScaleX="154324" custScaleY="859901" custLinFactY="-117555" custLinFactNeighborX="154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47685-B757-4FB2-844C-3A10B9E4A40B}" type="pres">
      <dgm:prSet presAssocID="{C93E90C4-4EB8-48E5-8D80-E9E6D7B90ECE}" presName="aSpace2" presStyleCnt="0"/>
      <dgm:spPr/>
    </dgm:pt>
    <dgm:pt modelId="{5AE825BB-8EFD-4C68-8C2B-2AA5E2D34603}" type="pres">
      <dgm:prSet presAssocID="{D230D15D-8D74-4964-8442-14EE5060E25B}" presName="childNode" presStyleLbl="node1" presStyleIdx="11" presStyleCnt="12" custScaleX="153937" custScaleY="922299" custLinFactY="-109293" custLinFactNeighborX="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9B2E43-DABE-4529-AF4B-F4C854B041F3}" srcId="{B073EB3C-C507-43F3-8FD7-6E35E8EA1738}" destId="{E4FF1F4D-6CBF-482C-9632-23168FB5494A}" srcOrd="3" destOrd="0" parTransId="{6399B19F-243E-4180-B67C-4C39CBB0ADFD}" sibTransId="{F73A5DCC-0D7A-4A7C-AF64-B713CAD280BA}"/>
    <dgm:cxn modelId="{E40B187D-593A-40B5-892A-40E47B79558D}" srcId="{B073EB3C-C507-43F3-8FD7-6E35E8EA1738}" destId="{73C690D4-4E5E-47AE-95DD-80F593B00EEE}" srcOrd="0" destOrd="0" parTransId="{33AAA9A1-407D-4D65-B8CA-BB2317C11D5A}" sibTransId="{F226F84D-6E4C-4CD2-ADA5-3C07394D8413}"/>
    <dgm:cxn modelId="{52ABAA85-D40E-41BA-A739-9D708F6011D6}" type="presOf" srcId="{F87E8385-1DE6-4D9B-86C3-14BDB072056F}" destId="{1ACC079F-8C39-4568-B0B7-7F88AD5E6BA2}" srcOrd="0" destOrd="0" presId="urn:microsoft.com/office/officeart/2005/8/layout/lProcess2"/>
    <dgm:cxn modelId="{2255F86C-55B9-4363-B00D-1126B14E678B}" type="presOf" srcId="{B073EB3C-C507-43F3-8FD7-6E35E8EA1738}" destId="{49CD9CEA-4A9C-4F45-B244-879E452FEA75}" srcOrd="0" destOrd="0" presId="urn:microsoft.com/office/officeart/2005/8/layout/lProcess2"/>
    <dgm:cxn modelId="{7BC5D822-CEF1-44C8-8BB7-4EF5D1AFCDEF}" type="presOf" srcId="{B073EB3C-C507-43F3-8FD7-6E35E8EA1738}" destId="{E3D77F11-1E46-4D75-A8C6-6A4FA67C9F1F}" srcOrd="1" destOrd="0" presId="urn:microsoft.com/office/officeart/2005/8/layout/lProcess2"/>
    <dgm:cxn modelId="{60DB84F9-58F1-4E1D-9147-46A7454EB1A7}" type="presOf" srcId="{73C690D4-4E5E-47AE-95DD-80F593B00EEE}" destId="{B428DEC7-FADD-4217-87F2-E1FD9794A3E3}" srcOrd="0" destOrd="0" presId="urn:microsoft.com/office/officeart/2005/8/layout/lProcess2"/>
    <dgm:cxn modelId="{A641517F-02E3-4095-8AE2-12BF4EB3BFB3}" srcId="{B073EB3C-C507-43F3-8FD7-6E35E8EA1738}" destId="{98859F59-BCBB-4BBD-9E49-C774E86BA7E2}" srcOrd="2" destOrd="0" parTransId="{C1805631-16F8-48D0-BB76-9ED13CBDE3BD}" sibTransId="{8ECF90B1-9DD0-46B8-88D4-898D1DA0C22C}"/>
    <dgm:cxn modelId="{9B5BE2CC-7F05-4405-BADB-802D70708C5D}" srcId="{B073EB3C-C507-43F3-8FD7-6E35E8EA1738}" destId="{C93E90C4-4EB8-48E5-8D80-E9E6D7B90ECE}" srcOrd="5" destOrd="0" parTransId="{08CA4CEC-F8E1-4431-BEC0-93D124CCC42D}" sibTransId="{3A146A4E-8FDB-430D-AA2D-856AD190746B}"/>
    <dgm:cxn modelId="{13BC2B35-88B5-4C0C-AB53-1067233F4838}" type="presOf" srcId="{4927C42C-ED6F-4BE3-887D-E7913EF109CA}" destId="{DDCC7F8D-D1A1-4FDE-9C83-20612298183A}" srcOrd="0" destOrd="0" presId="urn:microsoft.com/office/officeart/2005/8/layout/lProcess2"/>
    <dgm:cxn modelId="{CBB7B008-86F8-4FDD-8E22-E70A19A16EBF}" type="presOf" srcId="{D230D15D-8D74-4964-8442-14EE5060E25B}" destId="{5AE825BB-8EFD-4C68-8C2B-2AA5E2D34603}" srcOrd="0" destOrd="0" presId="urn:microsoft.com/office/officeart/2005/8/layout/lProcess2"/>
    <dgm:cxn modelId="{D89D0E33-8E46-4BCE-90C7-FD6D221134C3}" type="presOf" srcId="{70502BBE-D98A-4BC1-9E8D-3D5B05B79B3F}" destId="{44D87C1F-601A-402D-8D31-702214FEEE49}" srcOrd="0" destOrd="0" presId="urn:microsoft.com/office/officeart/2005/8/layout/lProcess2"/>
    <dgm:cxn modelId="{632D68B6-E663-4B28-9F59-5B6188E435A5}" srcId="{83C8B54E-1263-405B-B2AB-3DBC644B966A}" destId="{60035B2B-E677-4741-822C-4E015A2BD624}" srcOrd="0" destOrd="0" parTransId="{531BB6B1-2EC3-4F0C-8191-2438C11F8588}" sibTransId="{1E3C77E6-B277-4AE0-B8BC-24E5936FC03B}"/>
    <dgm:cxn modelId="{069E4DE4-31E1-45BF-BB67-EDF19990478D}" srcId="{60035B2B-E677-4741-822C-4E015A2BD624}" destId="{E1F01AB1-F542-46DC-BA75-8024AF7E4261}" srcOrd="4" destOrd="0" parTransId="{83A843A4-BDDD-4775-906F-A1CA21A26411}" sibTransId="{5E57EEB2-ACA3-4A14-9FFA-8D2070342232}"/>
    <dgm:cxn modelId="{5633C579-D80E-41BE-AFB9-814377ACE352}" type="presOf" srcId="{E1F01AB1-F542-46DC-BA75-8024AF7E4261}" destId="{03E9E9D4-55EA-43D6-81EC-03235376F96F}" srcOrd="0" destOrd="0" presId="urn:microsoft.com/office/officeart/2005/8/layout/lProcess2"/>
    <dgm:cxn modelId="{B88B3860-83FC-4FA5-B739-7BF3316AACB3}" srcId="{B073EB3C-C507-43F3-8FD7-6E35E8EA1738}" destId="{E6AAF48E-1388-4C27-863F-0FD21CD75527}" srcOrd="1" destOrd="0" parTransId="{EB121B27-71D9-4C89-A66F-64A457D9B743}" sibTransId="{357BD272-523C-4C9C-8757-1462E004AEAE}"/>
    <dgm:cxn modelId="{AB371B4D-3449-4953-B6EE-466FE904FFD8}" type="presOf" srcId="{F8CCAF1E-9A33-48F8-819C-1AE7D7CFEDEB}" destId="{F24A1CDC-6A60-4019-B5BD-9F38D5ACA9F9}" srcOrd="0" destOrd="0" presId="urn:microsoft.com/office/officeart/2005/8/layout/lProcess2"/>
    <dgm:cxn modelId="{41C500DB-8E6D-41EB-9146-1C82A0F3839E}" srcId="{83C8B54E-1263-405B-B2AB-3DBC644B966A}" destId="{B073EB3C-C507-43F3-8FD7-6E35E8EA1738}" srcOrd="1" destOrd="0" parTransId="{5F09BA42-6D5A-4B28-B0A5-83E46B291805}" sibTransId="{783125C5-B4F0-49FF-B250-22B8C44C2BFA}"/>
    <dgm:cxn modelId="{43947195-46F4-4DBB-83CB-8165E528EDC3}" srcId="{60035B2B-E677-4741-822C-4E015A2BD624}" destId="{70502BBE-D98A-4BC1-9E8D-3D5B05B79B3F}" srcOrd="0" destOrd="0" parTransId="{F15C34C3-5975-4422-A40D-D34B9C434E8A}" sibTransId="{0A236637-5314-4C13-A7BE-C330CA0B4907}"/>
    <dgm:cxn modelId="{FCC9DDF0-1A89-47E5-B036-5CAC1227C4F5}" type="presOf" srcId="{B34224DF-6342-46F8-87AA-BF0ED7283847}" destId="{BA211262-3C32-4D8E-92B8-C41BBE85F849}" srcOrd="0" destOrd="0" presId="urn:microsoft.com/office/officeart/2005/8/layout/lProcess2"/>
    <dgm:cxn modelId="{5FCF8226-73DE-4283-AB7B-00F3FE7335B6}" srcId="{60035B2B-E677-4741-822C-4E015A2BD624}" destId="{F8CCAF1E-9A33-48F8-819C-1AE7D7CFEDEB}" srcOrd="3" destOrd="0" parTransId="{F6946DEB-5505-4620-9558-532C8656F16E}" sibTransId="{8DB376CB-82AA-487A-B572-057EC3E7EDA0}"/>
    <dgm:cxn modelId="{5B8B032B-2A09-47FB-9C82-B6514C20B8AC}" srcId="{60035B2B-E677-4741-822C-4E015A2BD624}" destId="{4927C42C-ED6F-4BE3-887D-E7913EF109CA}" srcOrd="1" destOrd="0" parTransId="{4A8DB8DA-1EC7-4556-872F-3BDE23FE62EE}" sibTransId="{B0E9C8F3-E00F-46AF-B282-ECA484DC6574}"/>
    <dgm:cxn modelId="{0D8D571E-5857-45C3-ABC7-C3A3F62F9935}" type="presOf" srcId="{E4FF1F4D-6CBF-482C-9632-23168FB5494A}" destId="{8460C0E2-A0E3-4F33-8F77-0C2A9F9333DE}" srcOrd="0" destOrd="0" presId="urn:microsoft.com/office/officeart/2005/8/layout/lProcess2"/>
    <dgm:cxn modelId="{2C9498AF-C1D0-480A-ACD1-39D28EFE50F2}" type="presOf" srcId="{83C8B54E-1263-405B-B2AB-3DBC644B966A}" destId="{3EEDBE33-6698-4C07-BEC3-5AB7143F7F1D}" srcOrd="0" destOrd="0" presId="urn:microsoft.com/office/officeart/2005/8/layout/lProcess2"/>
    <dgm:cxn modelId="{BDF86B07-9EC3-4466-BED1-B305EF951BFD}" type="presOf" srcId="{60035B2B-E677-4741-822C-4E015A2BD624}" destId="{8F6A0D8C-1FB0-49A7-9AF5-55BBF243BA66}" srcOrd="0" destOrd="0" presId="urn:microsoft.com/office/officeart/2005/8/layout/lProcess2"/>
    <dgm:cxn modelId="{1A87B559-7052-4D19-8214-8C17E45E8D6A}" type="presOf" srcId="{C93E90C4-4EB8-48E5-8D80-E9E6D7B90ECE}" destId="{6E07EBF0-F034-402D-89ED-2FF349897D79}" srcOrd="0" destOrd="0" presId="urn:microsoft.com/office/officeart/2005/8/layout/lProcess2"/>
    <dgm:cxn modelId="{B3F9167E-D0A4-4F22-B6C5-2765982DFB76}" srcId="{60035B2B-E677-4741-822C-4E015A2BD624}" destId="{F87E8385-1DE6-4D9B-86C3-14BDB072056F}" srcOrd="2" destOrd="0" parTransId="{1C8A06FA-DBDF-4837-BA17-EDE78D8D460B}" sibTransId="{B5D2D7F3-FBBD-4F7D-9288-919969101B76}"/>
    <dgm:cxn modelId="{E1FEDE40-9472-47AB-8E57-2F8DD872C6A4}" type="presOf" srcId="{98859F59-BCBB-4BBD-9E49-C774E86BA7E2}" destId="{C3667C79-D922-43D8-907E-3FF6742D310D}" srcOrd="0" destOrd="0" presId="urn:microsoft.com/office/officeart/2005/8/layout/lProcess2"/>
    <dgm:cxn modelId="{0996A295-1035-41B9-B7F4-13607B879A03}" type="presOf" srcId="{60035B2B-E677-4741-822C-4E015A2BD624}" destId="{CE5D0DD9-CB01-41EF-8F64-C351A696FDDB}" srcOrd="1" destOrd="0" presId="urn:microsoft.com/office/officeart/2005/8/layout/lProcess2"/>
    <dgm:cxn modelId="{98C4ADC1-A9C8-4F41-8CD3-D21CBAD438F9}" srcId="{B073EB3C-C507-43F3-8FD7-6E35E8EA1738}" destId="{D230D15D-8D74-4964-8442-14EE5060E25B}" srcOrd="6" destOrd="0" parTransId="{1D1A33D5-BE8F-47BC-AAFB-85BB541C45D5}" sibTransId="{E59E390D-9028-446F-8C96-2FFD717F0653}"/>
    <dgm:cxn modelId="{E80B06EC-4FE1-4755-A721-8FE051AF85C5}" type="presOf" srcId="{E6AAF48E-1388-4C27-863F-0FD21CD75527}" destId="{BDD405A7-180E-4E81-9DE3-AF19F491357B}" srcOrd="0" destOrd="0" presId="urn:microsoft.com/office/officeart/2005/8/layout/lProcess2"/>
    <dgm:cxn modelId="{6947EE04-1C67-488F-BCA6-A327DAE30CD3}" srcId="{B073EB3C-C507-43F3-8FD7-6E35E8EA1738}" destId="{B34224DF-6342-46F8-87AA-BF0ED7283847}" srcOrd="4" destOrd="0" parTransId="{29FA6783-5994-4D1B-BB28-8B7AA14E009C}" sibTransId="{8AF4AF74-0012-4AB3-9CDE-F41464806919}"/>
    <dgm:cxn modelId="{D99E044C-5FEE-4C62-A3A2-DB5D17DA5EB1}" type="presParOf" srcId="{3EEDBE33-6698-4C07-BEC3-5AB7143F7F1D}" destId="{1E0ADB2C-084A-409D-8670-8D04063A50BD}" srcOrd="0" destOrd="0" presId="urn:microsoft.com/office/officeart/2005/8/layout/lProcess2"/>
    <dgm:cxn modelId="{B3E58C75-9FA7-4161-A114-ACEBE2CE8B5C}" type="presParOf" srcId="{1E0ADB2C-084A-409D-8670-8D04063A50BD}" destId="{8F6A0D8C-1FB0-49A7-9AF5-55BBF243BA66}" srcOrd="0" destOrd="0" presId="urn:microsoft.com/office/officeart/2005/8/layout/lProcess2"/>
    <dgm:cxn modelId="{7AB40478-A12D-4AE4-AD6D-C3987EE725BB}" type="presParOf" srcId="{1E0ADB2C-084A-409D-8670-8D04063A50BD}" destId="{CE5D0DD9-CB01-41EF-8F64-C351A696FDDB}" srcOrd="1" destOrd="0" presId="urn:microsoft.com/office/officeart/2005/8/layout/lProcess2"/>
    <dgm:cxn modelId="{64C05138-F223-4817-B476-E87579DE737F}" type="presParOf" srcId="{1E0ADB2C-084A-409D-8670-8D04063A50BD}" destId="{C2C227C8-3BD0-4C72-8B4F-D5370EAB3DAB}" srcOrd="2" destOrd="0" presId="urn:microsoft.com/office/officeart/2005/8/layout/lProcess2"/>
    <dgm:cxn modelId="{E7A02C2F-E480-486F-9032-7BC21ED2CB08}" type="presParOf" srcId="{C2C227C8-3BD0-4C72-8B4F-D5370EAB3DAB}" destId="{7E24A6A8-CA72-44EA-8EB0-FCA064184BCA}" srcOrd="0" destOrd="0" presId="urn:microsoft.com/office/officeart/2005/8/layout/lProcess2"/>
    <dgm:cxn modelId="{9CAEC37C-F5D8-4D3D-8481-536D4A92076A}" type="presParOf" srcId="{7E24A6A8-CA72-44EA-8EB0-FCA064184BCA}" destId="{44D87C1F-601A-402D-8D31-702214FEEE49}" srcOrd="0" destOrd="0" presId="urn:microsoft.com/office/officeart/2005/8/layout/lProcess2"/>
    <dgm:cxn modelId="{E6C35BC4-48AE-4FC4-962E-E092FE6F19FF}" type="presParOf" srcId="{7E24A6A8-CA72-44EA-8EB0-FCA064184BCA}" destId="{231966E3-BFC8-47D2-A295-1700861F6EB1}" srcOrd="1" destOrd="0" presId="urn:microsoft.com/office/officeart/2005/8/layout/lProcess2"/>
    <dgm:cxn modelId="{98048089-B7DB-4BC3-8B8C-5E1867CBBB16}" type="presParOf" srcId="{7E24A6A8-CA72-44EA-8EB0-FCA064184BCA}" destId="{DDCC7F8D-D1A1-4FDE-9C83-20612298183A}" srcOrd="2" destOrd="0" presId="urn:microsoft.com/office/officeart/2005/8/layout/lProcess2"/>
    <dgm:cxn modelId="{AA03BA7A-9621-4901-88D5-E8AD7B4ED432}" type="presParOf" srcId="{7E24A6A8-CA72-44EA-8EB0-FCA064184BCA}" destId="{177F2FB8-856F-4B73-9443-DD207FBE992B}" srcOrd="3" destOrd="0" presId="urn:microsoft.com/office/officeart/2005/8/layout/lProcess2"/>
    <dgm:cxn modelId="{8643FEB0-9609-4455-BDA0-8EC79FC42D18}" type="presParOf" srcId="{7E24A6A8-CA72-44EA-8EB0-FCA064184BCA}" destId="{1ACC079F-8C39-4568-B0B7-7F88AD5E6BA2}" srcOrd="4" destOrd="0" presId="urn:microsoft.com/office/officeart/2005/8/layout/lProcess2"/>
    <dgm:cxn modelId="{48770A6D-3D02-4961-8798-22A01EB4C001}" type="presParOf" srcId="{7E24A6A8-CA72-44EA-8EB0-FCA064184BCA}" destId="{0E1AB3AF-D680-4541-B00C-C5AE62713715}" srcOrd="5" destOrd="0" presId="urn:microsoft.com/office/officeart/2005/8/layout/lProcess2"/>
    <dgm:cxn modelId="{5A954CA2-83F3-4A88-9899-28E6EC6B2C82}" type="presParOf" srcId="{7E24A6A8-CA72-44EA-8EB0-FCA064184BCA}" destId="{F24A1CDC-6A60-4019-B5BD-9F38D5ACA9F9}" srcOrd="6" destOrd="0" presId="urn:microsoft.com/office/officeart/2005/8/layout/lProcess2"/>
    <dgm:cxn modelId="{9945D41D-5C15-4E6A-8B85-111270A8370C}" type="presParOf" srcId="{7E24A6A8-CA72-44EA-8EB0-FCA064184BCA}" destId="{21EE59FE-D505-4FDC-A876-CE774BD277EB}" srcOrd="7" destOrd="0" presId="urn:microsoft.com/office/officeart/2005/8/layout/lProcess2"/>
    <dgm:cxn modelId="{CDAFBC8B-9FDF-4EDD-9354-E9C51BD82543}" type="presParOf" srcId="{7E24A6A8-CA72-44EA-8EB0-FCA064184BCA}" destId="{03E9E9D4-55EA-43D6-81EC-03235376F96F}" srcOrd="8" destOrd="0" presId="urn:microsoft.com/office/officeart/2005/8/layout/lProcess2"/>
    <dgm:cxn modelId="{12E4E5BF-1009-420A-9BD5-E917D5F0BA43}" type="presParOf" srcId="{3EEDBE33-6698-4C07-BEC3-5AB7143F7F1D}" destId="{E1C1C931-749A-4BAC-8274-9EDA53272B46}" srcOrd="1" destOrd="0" presId="urn:microsoft.com/office/officeart/2005/8/layout/lProcess2"/>
    <dgm:cxn modelId="{61F51056-4F20-4921-B259-DA8BB09C0AE1}" type="presParOf" srcId="{3EEDBE33-6698-4C07-BEC3-5AB7143F7F1D}" destId="{FDBA5B6B-14C9-4A16-932F-C72B597C935D}" srcOrd="2" destOrd="0" presId="urn:microsoft.com/office/officeart/2005/8/layout/lProcess2"/>
    <dgm:cxn modelId="{8950B201-EB14-4D52-950F-144D35A08B0F}" type="presParOf" srcId="{FDBA5B6B-14C9-4A16-932F-C72B597C935D}" destId="{49CD9CEA-4A9C-4F45-B244-879E452FEA75}" srcOrd="0" destOrd="0" presId="urn:microsoft.com/office/officeart/2005/8/layout/lProcess2"/>
    <dgm:cxn modelId="{2BC42818-D03D-48E4-AA99-882B855E3623}" type="presParOf" srcId="{FDBA5B6B-14C9-4A16-932F-C72B597C935D}" destId="{E3D77F11-1E46-4D75-A8C6-6A4FA67C9F1F}" srcOrd="1" destOrd="0" presId="urn:microsoft.com/office/officeart/2005/8/layout/lProcess2"/>
    <dgm:cxn modelId="{4691EBCE-1CF4-4D6E-B1C5-61F38A44D0B8}" type="presParOf" srcId="{FDBA5B6B-14C9-4A16-932F-C72B597C935D}" destId="{9FBD6235-C4F7-4C72-8DB4-29346F572F00}" srcOrd="2" destOrd="0" presId="urn:microsoft.com/office/officeart/2005/8/layout/lProcess2"/>
    <dgm:cxn modelId="{FB94A33E-8A3F-40D3-82C2-BA8BD676C81A}" type="presParOf" srcId="{9FBD6235-C4F7-4C72-8DB4-29346F572F00}" destId="{97735C6B-7957-42E2-9BEA-32009E514217}" srcOrd="0" destOrd="0" presId="urn:microsoft.com/office/officeart/2005/8/layout/lProcess2"/>
    <dgm:cxn modelId="{4815D91D-7B88-4CB9-8302-B22181BAA8F0}" type="presParOf" srcId="{97735C6B-7957-42E2-9BEA-32009E514217}" destId="{B428DEC7-FADD-4217-87F2-E1FD9794A3E3}" srcOrd="0" destOrd="0" presId="urn:microsoft.com/office/officeart/2005/8/layout/lProcess2"/>
    <dgm:cxn modelId="{8F38B72D-0897-4030-8CDB-643E9CD3C8F6}" type="presParOf" srcId="{97735C6B-7957-42E2-9BEA-32009E514217}" destId="{435BF0E8-5FB0-4569-95DC-38CB34F3BB09}" srcOrd="1" destOrd="0" presId="urn:microsoft.com/office/officeart/2005/8/layout/lProcess2"/>
    <dgm:cxn modelId="{CF589124-A130-4EF8-A186-D2184312AD81}" type="presParOf" srcId="{97735C6B-7957-42E2-9BEA-32009E514217}" destId="{BDD405A7-180E-4E81-9DE3-AF19F491357B}" srcOrd="2" destOrd="0" presId="urn:microsoft.com/office/officeart/2005/8/layout/lProcess2"/>
    <dgm:cxn modelId="{2DB8393C-F08D-4F97-BA8A-C22BC213CF12}" type="presParOf" srcId="{97735C6B-7957-42E2-9BEA-32009E514217}" destId="{97BC435F-FD75-4FCD-A96C-192CEE0218B9}" srcOrd="3" destOrd="0" presId="urn:microsoft.com/office/officeart/2005/8/layout/lProcess2"/>
    <dgm:cxn modelId="{FB9180F2-6D5D-4755-8766-3766D6A660D9}" type="presParOf" srcId="{97735C6B-7957-42E2-9BEA-32009E514217}" destId="{C3667C79-D922-43D8-907E-3FF6742D310D}" srcOrd="4" destOrd="0" presId="urn:microsoft.com/office/officeart/2005/8/layout/lProcess2"/>
    <dgm:cxn modelId="{F3B2E3D7-56DC-4B7A-A89F-812669290929}" type="presParOf" srcId="{97735C6B-7957-42E2-9BEA-32009E514217}" destId="{388B3E71-FBB7-441E-9E31-A5D071DCF208}" srcOrd="5" destOrd="0" presId="urn:microsoft.com/office/officeart/2005/8/layout/lProcess2"/>
    <dgm:cxn modelId="{0F171DCA-F2E4-4D75-A585-DF23154225C0}" type="presParOf" srcId="{97735C6B-7957-42E2-9BEA-32009E514217}" destId="{8460C0E2-A0E3-4F33-8F77-0C2A9F9333DE}" srcOrd="6" destOrd="0" presId="urn:microsoft.com/office/officeart/2005/8/layout/lProcess2"/>
    <dgm:cxn modelId="{CA99D636-DD0D-4006-84E5-FCDB152AFDB7}" type="presParOf" srcId="{97735C6B-7957-42E2-9BEA-32009E514217}" destId="{27D86270-FFCA-4328-861E-EBB93D7A0E51}" srcOrd="7" destOrd="0" presId="urn:microsoft.com/office/officeart/2005/8/layout/lProcess2"/>
    <dgm:cxn modelId="{98156FED-B4D9-4604-9E8B-9383BD58A554}" type="presParOf" srcId="{97735C6B-7957-42E2-9BEA-32009E514217}" destId="{BA211262-3C32-4D8E-92B8-C41BBE85F849}" srcOrd="8" destOrd="0" presId="urn:microsoft.com/office/officeart/2005/8/layout/lProcess2"/>
    <dgm:cxn modelId="{FE52E9F9-C8C0-49F1-A7E9-6919F7E40A2B}" type="presParOf" srcId="{97735C6B-7957-42E2-9BEA-32009E514217}" destId="{D13B0485-24EB-49C1-B4F8-742FEEBFE365}" srcOrd="9" destOrd="0" presId="urn:microsoft.com/office/officeart/2005/8/layout/lProcess2"/>
    <dgm:cxn modelId="{4A9F4D21-42E1-4169-8CF4-E7C300F0E242}" type="presParOf" srcId="{97735C6B-7957-42E2-9BEA-32009E514217}" destId="{6E07EBF0-F034-402D-89ED-2FF349897D79}" srcOrd="10" destOrd="0" presId="urn:microsoft.com/office/officeart/2005/8/layout/lProcess2"/>
    <dgm:cxn modelId="{503208ED-EF76-459D-973C-DE2C225E0BD3}" type="presParOf" srcId="{97735C6B-7957-42E2-9BEA-32009E514217}" destId="{44347685-B757-4FB2-844C-3A10B9E4A40B}" srcOrd="11" destOrd="0" presId="urn:microsoft.com/office/officeart/2005/8/layout/lProcess2"/>
    <dgm:cxn modelId="{6445A6EC-7913-45CC-8850-2CE5AED24A12}" type="presParOf" srcId="{97735C6B-7957-42E2-9BEA-32009E514217}" destId="{5AE825BB-8EFD-4C68-8C2B-2AA5E2D34603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42D08-11E3-468D-A648-4EC31FDBFB05}">
      <dsp:nvSpPr>
        <dsp:cNvPr id="0" name=""/>
        <dsp:cNvSpPr/>
      </dsp:nvSpPr>
      <dsp:spPr>
        <a:xfrm>
          <a:off x="3143099" y="2151016"/>
          <a:ext cx="2969255" cy="2660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Основные направления бюджетной и налоговой </a:t>
          </a:r>
          <a:r>
            <a:rPr lang="ru-RU" sz="1800" kern="1200" dirty="0"/>
            <a:t>политики</a:t>
          </a:r>
          <a:r>
            <a:rPr lang="ru-RU" sz="2000" kern="1200" dirty="0"/>
            <a:t> Верхнесеребряковского сельского поселения на 2017-2019г. </a:t>
          </a:r>
        </a:p>
      </dsp:txBody>
      <dsp:txXfrm>
        <a:off x="3577936" y="2540650"/>
        <a:ext cx="2099581" cy="1881316"/>
      </dsp:txXfrm>
    </dsp:sp>
    <dsp:sp modelId="{E72BF1E1-BF2C-4B8D-A768-858DE8E4D576}">
      <dsp:nvSpPr>
        <dsp:cNvPr id="0" name=""/>
        <dsp:cNvSpPr/>
      </dsp:nvSpPr>
      <dsp:spPr>
        <a:xfrm rot="11036472">
          <a:off x="1728494" y="3033752"/>
          <a:ext cx="1342605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B5A73-4A49-4759-B774-0F3A1877780A}">
      <dsp:nvSpPr>
        <dsp:cNvPr id="0" name=""/>
        <dsp:cNvSpPr/>
      </dsp:nvSpPr>
      <dsp:spPr>
        <a:xfrm>
          <a:off x="694986" y="2170859"/>
          <a:ext cx="2070191" cy="22216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Прогноз социально - экономического развития Верхнесеребряковского сельского поселения на 2017-2019г. </a:t>
          </a:r>
        </a:p>
      </dsp:txBody>
      <dsp:txXfrm>
        <a:off x="755620" y="2231493"/>
        <a:ext cx="1948923" cy="2100361"/>
      </dsp:txXfrm>
    </dsp:sp>
    <dsp:sp modelId="{9C0FD659-FC87-4E29-B18A-15A9831BCD0F}">
      <dsp:nvSpPr>
        <dsp:cNvPr id="0" name=""/>
        <dsp:cNvSpPr/>
      </dsp:nvSpPr>
      <dsp:spPr>
        <a:xfrm rot="15945117">
          <a:off x="3942334" y="1256487"/>
          <a:ext cx="1083957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FFE27-3EEC-47FA-9C2C-B8237669F038}">
      <dsp:nvSpPr>
        <dsp:cNvPr id="0" name=""/>
        <dsp:cNvSpPr/>
      </dsp:nvSpPr>
      <dsp:spPr>
        <a:xfrm>
          <a:off x="3446200" y="-48529"/>
          <a:ext cx="1995931" cy="21171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Основа формирования проекта бюджета Верхнесеребряковского сельского поселения на 2017 год</a:t>
          </a:r>
        </a:p>
      </dsp:txBody>
      <dsp:txXfrm>
        <a:off x="3504659" y="9930"/>
        <a:ext cx="1879013" cy="2000260"/>
      </dsp:txXfrm>
    </dsp:sp>
    <dsp:sp modelId="{DAB6358F-125B-44F3-8636-7EEFDD1436EA}">
      <dsp:nvSpPr>
        <dsp:cNvPr id="0" name=""/>
        <dsp:cNvSpPr/>
      </dsp:nvSpPr>
      <dsp:spPr>
        <a:xfrm rot="18809393">
          <a:off x="5657606" y="1999775"/>
          <a:ext cx="1596938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91E87-1FEB-4FDA-93FC-9AEED1AA0DB3}">
      <dsp:nvSpPr>
        <dsp:cNvPr id="0" name=""/>
        <dsp:cNvSpPr/>
      </dsp:nvSpPr>
      <dsp:spPr>
        <a:xfrm>
          <a:off x="5990403" y="144010"/>
          <a:ext cx="2007066" cy="16859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Муниципальные программы Верхнесеребряковского сельского поселения</a:t>
          </a:r>
        </a:p>
      </dsp:txBody>
      <dsp:txXfrm>
        <a:off x="6039781" y="193388"/>
        <a:ext cx="1908310" cy="1587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0D8C-1FB0-49A7-9AF5-55BBF243BA66}">
      <dsp:nvSpPr>
        <dsp:cNvPr id="0" name=""/>
        <dsp:cNvSpPr/>
      </dsp:nvSpPr>
      <dsp:spPr>
        <a:xfrm>
          <a:off x="0" y="30764"/>
          <a:ext cx="4271766" cy="5404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бюджета 6834,3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764"/>
        <a:ext cx="4271766" cy="1621402"/>
      </dsp:txXfrm>
    </dsp:sp>
    <dsp:sp modelId="{44D87C1F-601A-402D-8D31-702214FEEE49}">
      <dsp:nvSpPr>
        <dsp:cNvPr id="0" name=""/>
        <dsp:cNvSpPr/>
      </dsp:nvSpPr>
      <dsp:spPr>
        <a:xfrm>
          <a:off x="165885" y="1478366"/>
          <a:ext cx="3939429" cy="695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336,8</a:t>
          </a:r>
          <a:endParaRPr lang="ru-RU" sz="1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242" y="1498723"/>
        <a:ext cx="3898715" cy="654322"/>
      </dsp:txXfrm>
    </dsp:sp>
    <dsp:sp modelId="{DDCC7F8D-D1A1-4FDE-9C83-20612298183A}">
      <dsp:nvSpPr>
        <dsp:cNvPr id="0" name=""/>
        <dsp:cNvSpPr/>
      </dsp:nvSpPr>
      <dsp:spPr>
        <a:xfrm>
          <a:off x="216068" y="2237026"/>
          <a:ext cx="3923455" cy="680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                        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</a:t>
          </a:r>
          <a:r>
            <a:rPr lang="ru-RU" sz="1600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 совокупный </a:t>
          </a:r>
          <a:r>
            <a:rPr lang="ru-RU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1234,3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989" y="2256947"/>
        <a:ext cx="3883613" cy="640316"/>
      </dsp:txXfrm>
    </dsp:sp>
    <dsp:sp modelId="{1ACC079F-8C39-4568-B0B7-7F88AD5E6BA2}">
      <dsp:nvSpPr>
        <dsp:cNvPr id="0" name=""/>
        <dsp:cNvSpPr/>
      </dsp:nvSpPr>
      <dsp:spPr>
        <a:xfrm>
          <a:off x="216068" y="2976299"/>
          <a:ext cx="3939429" cy="642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2 523,9</a:t>
          </a:r>
        </a:p>
      </dsp:txBody>
      <dsp:txXfrm>
        <a:off x="234891" y="2995122"/>
        <a:ext cx="3901783" cy="605004"/>
      </dsp:txXfrm>
    </dsp:sp>
    <dsp:sp modelId="{F24A1CDC-6A60-4019-B5BD-9F38D5ACA9F9}">
      <dsp:nvSpPr>
        <dsp:cNvPr id="0" name=""/>
        <dsp:cNvSpPr/>
      </dsp:nvSpPr>
      <dsp:spPr>
        <a:xfrm>
          <a:off x="216080" y="3634844"/>
          <a:ext cx="3892637" cy="807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</a:t>
          </a:r>
          <a:r>
            <a:rPr lang="ru-RU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поступления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2529,8 </a:t>
          </a:r>
          <a:endParaRPr lang="ru-RU" sz="16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9727" y="3658491"/>
        <a:ext cx="3845343" cy="760058"/>
      </dsp:txXfrm>
    </dsp:sp>
    <dsp:sp modelId="{03E9E9D4-55EA-43D6-81EC-03235376F96F}">
      <dsp:nvSpPr>
        <dsp:cNvPr id="0" name=""/>
        <dsp:cNvSpPr/>
      </dsp:nvSpPr>
      <dsp:spPr>
        <a:xfrm>
          <a:off x="216068" y="4536502"/>
          <a:ext cx="3939429" cy="437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Иные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209.5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877" y="4549311"/>
        <a:ext cx="3913811" cy="411698"/>
      </dsp:txXfrm>
    </dsp:sp>
    <dsp:sp modelId="{49CD9CEA-4A9C-4F45-B244-879E452FEA75}">
      <dsp:nvSpPr>
        <dsp:cNvPr id="0" name=""/>
        <dsp:cNvSpPr/>
      </dsp:nvSpPr>
      <dsp:spPr>
        <a:xfrm>
          <a:off x="4501787" y="62181"/>
          <a:ext cx="3923148" cy="5373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бюджета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6834,3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1787" y="62181"/>
        <a:ext cx="3923148" cy="1611977"/>
      </dsp:txXfrm>
    </dsp:sp>
    <dsp:sp modelId="{B428DEC7-FADD-4217-87F2-E1FD9794A3E3}">
      <dsp:nvSpPr>
        <dsp:cNvPr id="0" name=""/>
        <dsp:cNvSpPr/>
      </dsp:nvSpPr>
      <dsp:spPr>
        <a:xfrm>
          <a:off x="4681504" y="1403467"/>
          <a:ext cx="3607007" cy="448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4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013,8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4636" y="1416599"/>
        <a:ext cx="3580743" cy="422106"/>
      </dsp:txXfrm>
    </dsp:sp>
    <dsp:sp modelId="{BDD405A7-180E-4E81-9DE3-AF19F491357B}">
      <dsp:nvSpPr>
        <dsp:cNvPr id="0" name=""/>
        <dsp:cNvSpPr/>
      </dsp:nvSpPr>
      <dsp:spPr>
        <a:xfrm>
          <a:off x="4681504" y="1923425"/>
          <a:ext cx="3607007" cy="537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69,3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7246" y="1939167"/>
        <a:ext cx="3575523" cy="505989"/>
      </dsp:txXfrm>
    </dsp:sp>
    <dsp:sp modelId="{C3667C79-D922-43D8-907E-3FF6742D310D}">
      <dsp:nvSpPr>
        <dsp:cNvPr id="0" name=""/>
        <dsp:cNvSpPr/>
      </dsp:nvSpPr>
      <dsp:spPr>
        <a:xfrm>
          <a:off x="4680529" y="2520280"/>
          <a:ext cx="3609004" cy="420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Культура,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кинематография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2646,4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2841" y="2532592"/>
        <a:ext cx="3584380" cy="395723"/>
      </dsp:txXfrm>
    </dsp:sp>
    <dsp:sp modelId="{8460C0E2-A0E3-4F33-8F77-0C2A9F9333DE}">
      <dsp:nvSpPr>
        <dsp:cNvPr id="0" name=""/>
        <dsp:cNvSpPr/>
      </dsp:nvSpPr>
      <dsp:spPr>
        <a:xfrm>
          <a:off x="4681504" y="2933383"/>
          <a:ext cx="3607007" cy="5766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Национальная безопасность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 правоохранительная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деятельность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11,0      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8393" y="2950272"/>
        <a:ext cx="3573229" cy="542854"/>
      </dsp:txXfrm>
    </dsp:sp>
    <dsp:sp modelId="{BA211262-3C32-4D8E-92B8-C41BBE85F849}">
      <dsp:nvSpPr>
        <dsp:cNvPr id="0" name=""/>
        <dsp:cNvSpPr/>
      </dsp:nvSpPr>
      <dsp:spPr>
        <a:xfrm>
          <a:off x="4681504" y="3539359"/>
          <a:ext cx="3643093" cy="443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40,0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94492" y="3552347"/>
        <a:ext cx="3617117" cy="417477"/>
      </dsp:txXfrm>
    </dsp:sp>
    <dsp:sp modelId="{6E07EBF0-F034-402D-89ED-2FF349897D79}">
      <dsp:nvSpPr>
        <dsp:cNvPr id="0" name=""/>
        <dsp:cNvSpPr/>
      </dsp:nvSpPr>
      <dsp:spPr>
        <a:xfrm>
          <a:off x="4642086" y="4015410"/>
          <a:ext cx="3712594" cy="507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Жилищно-коммунальное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хозяйство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315,2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6940" y="4030264"/>
        <a:ext cx="3682886" cy="477439"/>
      </dsp:txXfrm>
    </dsp:sp>
    <dsp:sp modelId="{5AE825BB-8EFD-4C68-8C2B-2AA5E2D34603}">
      <dsp:nvSpPr>
        <dsp:cNvPr id="0" name=""/>
        <dsp:cNvSpPr/>
      </dsp:nvSpPr>
      <dsp:spPr>
        <a:xfrm>
          <a:off x="4609476" y="4536503"/>
          <a:ext cx="3703284" cy="543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Образование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25,0</a:t>
          </a:r>
        </a:p>
      </dsp:txBody>
      <dsp:txXfrm>
        <a:off x="4625408" y="4552435"/>
        <a:ext cx="3671420" cy="512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0.22206</cdr:x>
      <cdr:y>0.2042</cdr:y>
    </cdr:from>
    <cdr:to>
      <cdr:x>0.33719</cdr:x>
      <cdr:y>0.25738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233556" y="1384981"/>
          <a:ext cx="1158037" cy="360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/>
            <a:t>Тыс.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0.14539</cdr:x>
      <cdr:y>0.84551</cdr:y>
    </cdr:from>
    <cdr:to>
      <cdr:x>0.58067</cdr:x>
      <cdr:y>0.98539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2550" y="4408713"/>
          <a:ext cx="4049486" cy="729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00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9E929F-AE97-45F5-9F05-AA3C7DD36C5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92464CB-89C9-47E9-8366-F3E09064E89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44816" cy="2232248"/>
          </a:xfrm>
        </p:spPr>
        <p:txBody>
          <a:bodyPr>
            <a:normAutofit/>
          </a:bodyPr>
          <a:lstStyle/>
          <a:p>
            <a:r>
              <a:rPr lang="ru-RU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БЮДЖЕТ ДЛЯ ГРАЖДАН</a:t>
            </a:r>
            <a:br>
              <a:rPr lang="ru-RU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93663" y="4149080"/>
            <a:ext cx="813690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проекту бюджета Верхнесеребряковского сельского поселения на 2017 г и плановый период 2018-2019 годов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908720"/>
            <a:ext cx="49570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4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72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" y="1116013"/>
            <a:ext cx="9145016" cy="57419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2267" y="20638"/>
            <a:ext cx="9146604" cy="1250951"/>
            <a:chOff x="-1" y="-8"/>
            <a:chExt cx="5841" cy="78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-1" y="-8"/>
              <a:ext cx="5752" cy="7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977" y="11"/>
              <a:ext cx="4619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Динамика поступления налога на совокупный доход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543" y="13"/>
              <a:ext cx="0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26" y="11"/>
              <a:ext cx="40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424" y="368"/>
              <a:ext cx="0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958" y="368"/>
              <a:ext cx="97" cy="4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72" y="368"/>
              <a:ext cx="5668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в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бюджет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Верхнесеребряковского сельского поселения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564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0"/>
            <a:ext cx="9108504" cy="9417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Динамика поступлений налогов на имущество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5" name="Объект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72273"/>
              </p:ext>
            </p:extLst>
          </p:nvPr>
        </p:nvGraphicFramePr>
        <p:xfrm>
          <a:off x="971600" y="941796"/>
          <a:ext cx="8172400" cy="591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918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8532440" cy="13665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Расходы бюджета Верхнесеребряковского  сельского поселения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в 2017 году 6834,3 тыс. руб.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34007651"/>
              </p:ext>
            </p:extLst>
          </p:nvPr>
        </p:nvGraphicFramePr>
        <p:xfrm>
          <a:off x="70992" y="1268760"/>
          <a:ext cx="907300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8226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550" y="0"/>
            <a:ext cx="8716449" cy="1773238"/>
          </a:xfr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Верхнесеребряковского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сельского поселения в 2017 году</a:t>
            </a:r>
          </a:p>
        </p:txBody>
      </p:sp>
      <p:sp>
        <p:nvSpPr>
          <p:cNvPr id="32" name="Прямоугольник 31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3600450" cy="1295400"/>
          </a:xfrm>
          <a:solidFill>
            <a:srgbClr val="FF0000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dirty="0" smtClean="0"/>
              <a:t>Защита населения и территории от чрезвычайных ситуаций, обеспечение пожарной безопасности и безопасности людей на воде 0,2%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8313" y="2995613"/>
            <a:ext cx="3060700" cy="1441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Обеспечение качественными жилищно- коммунальными услугами населения </a:t>
            </a:r>
            <a:r>
              <a:rPr lang="ru-RU" sz="1600" b="1" dirty="0" smtClean="0">
                <a:solidFill>
                  <a:schemeClr val="tx1"/>
                </a:solidFill>
              </a:rPr>
              <a:t>Верхнесеребряковского </a:t>
            </a:r>
            <a:r>
              <a:rPr lang="ru-RU" sz="1600" b="1" dirty="0">
                <a:solidFill>
                  <a:schemeClr val="tx1"/>
                </a:solidFill>
              </a:rPr>
              <a:t>сельского поселения 3</a:t>
            </a:r>
            <a:r>
              <a:rPr lang="ru-RU" sz="1600" b="1" dirty="0" smtClean="0">
                <a:solidFill>
                  <a:schemeClr val="tx1"/>
                </a:solidFill>
              </a:rPr>
              <a:t>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84764" y="4437063"/>
            <a:ext cx="3096344" cy="17287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Развитие культуры </a:t>
            </a:r>
            <a:r>
              <a:rPr lang="ru-RU" sz="1600" b="1" dirty="0" smtClean="0">
                <a:solidFill>
                  <a:schemeClr val="tx1"/>
                </a:solidFill>
              </a:rPr>
              <a:t>35,5 </a:t>
            </a:r>
            <a:r>
              <a:rPr lang="ru-RU" sz="16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27763" y="1773238"/>
            <a:ext cx="2665412" cy="12239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Охрана окружающей среды и рациональное природопользование </a:t>
            </a:r>
            <a:r>
              <a:rPr lang="ru-RU" sz="1600" b="1" dirty="0" smtClean="0">
                <a:solidFill>
                  <a:schemeClr val="tx1"/>
                </a:solidFill>
              </a:rPr>
              <a:t>0,7%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6134" y="2997200"/>
            <a:ext cx="2952577" cy="1439863"/>
          </a:xfrm>
          <a:prstGeom prst="rect">
            <a:avLst/>
          </a:prstGeom>
          <a:solidFill>
            <a:srgbClr val="2FD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Обеспечение общественного порядка и противодействие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преступности 0,1%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851919" y="1773238"/>
            <a:ext cx="2375843" cy="12957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latin typeface="Calibri" pitchFamily="34" charset="0"/>
              </a:rPr>
              <a:t>Развитие муниципальной службы </a:t>
            </a:r>
            <a:r>
              <a:rPr lang="ru-RU" sz="1600" b="1" dirty="0" smtClean="0">
                <a:latin typeface="Calibri" pitchFamily="34" charset="0"/>
              </a:rPr>
              <a:t>0,9%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20516" y="2997200"/>
            <a:ext cx="2375620" cy="14398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Энергосбережение и повышение энергетической эффективности </a:t>
            </a:r>
            <a:r>
              <a:rPr lang="ru-RU" sz="1600" b="1" dirty="0" smtClean="0">
                <a:solidFill>
                  <a:schemeClr val="tx1"/>
                </a:solidFill>
              </a:rPr>
              <a:t>0,4%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15616" y="4437062"/>
            <a:ext cx="4176464" cy="1728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Управление муниципальными финансами и создание условий для эффективного управления муниципальными финансами </a:t>
            </a:r>
            <a:r>
              <a:rPr lang="ru-RU" sz="1600" b="1" dirty="0" smtClean="0">
                <a:solidFill>
                  <a:schemeClr val="tx1"/>
                </a:solidFill>
              </a:rPr>
              <a:t>59,2%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7761" y="4437063"/>
            <a:ext cx="762892" cy="2420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69207" y="2997200"/>
            <a:ext cx="374793" cy="1439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165849"/>
            <a:ext cx="7409508" cy="6921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437063"/>
            <a:ext cx="792088" cy="1728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9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46801"/>
            <a:ext cx="3528392" cy="334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8" y="1580946"/>
            <a:ext cx="4032448" cy="29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" y="2780928"/>
            <a:ext cx="8352928" cy="421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7877" y="476672"/>
            <a:ext cx="7582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РАСХОДЫ  БЮДЖЕТА ВЕРХНЕСЕРЕБРЯКОВСКОГО СЕЛЬСКОГО</a:t>
            </a: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ПОСЕЛЕНИЯ НА КУЛЬТУРУ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115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" y="0"/>
            <a:ext cx="9144000" cy="7109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244014" y="2941866"/>
            <a:ext cx="66967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Book Antiqua" pitchFamily="18" charset="0"/>
                <a:ea typeface="Batang" pitchFamily="18" charset="-127"/>
              </a:rPr>
              <a:t>Бюджет сельского поселения - это ежегодно утверждаемый решением собрания депутатов </a:t>
            </a:r>
            <a:r>
              <a:rPr lang="ru-RU" sz="2800" b="1" dirty="0">
                <a:solidFill>
                  <a:srgbClr val="FFC000"/>
                </a:solidFill>
                <a:latin typeface="Book Antiqua" pitchFamily="18" charset="0"/>
                <a:ea typeface="Batang" pitchFamily="18" charset="-127"/>
              </a:rPr>
              <a:t>В</a:t>
            </a:r>
            <a:r>
              <a:rPr lang="ru-RU" sz="2800" b="1" dirty="0" smtClean="0">
                <a:solidFill>
                  <a:srgbClr val="FFC000"/>
                </a:solidFill>
                <a:latin typeface="Book Antiqua" pitchFamily="18" charset="0"/>
                <a:ea typeface="Batang" pitchFamily="18" charset="-127"/>
              </a:rPr>
              <a:t>ерхнесеребряковского сельского поселения свод доходов и расходов на очередной финансовый год и плановый период (2 года)</a:t>
            </a:r>
            <a:endParaRPr lang="ru-RU" sz="2800" b="1" dirty="0">
              <a:solidFill>
                <a:srgbClr val="FFC000"/>
              </a:solidFill>
              <a:latin typeface="Book Antiqua" pitchFamily="18" charset="0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8594" y="1052736"/>
            <a:ext cx="741682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 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10393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57" y="-1365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Документы на основании которых составляется проект бюджета поселени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642034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9286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" y="0"/>
            <a:ext cx="9144000" cy="6974632"/>
          </a:xfr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539552" y="427038"/>
            <a:ext cx="8546536" cy="1143000"/>
          </a:xfrm>
          <a:prstGeom prst="rect">
            <a:avLst/>
          </a:prstGeom>
        </p:spPr>
        <p:txBody>
          <a:bodyPr anchor="ctr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6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бюджета  направлен на решение следующих ключевых задач: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6614"/>
            <a:ext cx="7920880" cy="104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187102" y="3030480"/>
            <a:ext cx="7353845" cy="797040"/>
            <a:chOff x="548297" y="1178340"/>
            <a:chExt cx="7353845" cy="7970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52540" y="1178340"/>
              <a:ext cx="7349602" cy="79704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48297" y="1217248"/>
              <a:ext cx="7345338" cy="7192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420" tIns="0" rIns="19842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latin typeface="Times New Roman" pitchFamily="18" charset="0"/>
                  <a:cs typeface="Times New Roman" pitchFamily="18" charset="0"/>
                </a:rPr>
                <a:t>Повышение объективности и качества бюджетного планирования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109971" y="4221088"/>
            <a:ext cx="7566486" cy="936104"/>
            <a:chOff x="455063" y="3747871"/>
            <a:chExt cx="7049682" cy="936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30879" y="3747871"/>
              <a:ext cx="6898048" cy="93610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55063" y="3747871"/>
              <a:ext cx="7049682" cy="936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420" tIns="0" rIns="19842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Обеспечение в полной мере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приоритизации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бюджетных расходов </a:t>
              </a:r>
              <a:r>
                <a:rPr lang="ru-RU" sz="1600" kern="1200" dirty="0">
                  <a:latin typeface="Times New Roman" pitchFamily="18" charset="0"/>
                  <a:cs typeface="Times New Roman" pitchFamily="18" charset="0"/>
                </a:rPr>
                <a:t>в целях увеличения доли средств, направленных на 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600" kern="1200" dirty="0">
                  <a:latin typeface="Times New Roman" pitchFamily="18" charset="0"/>
                  <a:cs typeface="Times New Roman" pitchFamily="18" charset="0"/>
                </a:rPr>
                <a:t>человеческого капитала и инфраструктуры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05726" y="5445224"/>
            <a:ext cx="7489355" cy="936104"/>
            <a:chOff x="526925" y="3747871"/>
            <a:chExt cx="6977819" cy="936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06696" y="3855883"/>
              <a:ext cx="6847611" cy="72008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Повышение эффективности распределения бюджетных средств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Скругленный прямоугольник 4"/>
            <p:cNvSpPr/>
            <p:nvPr/>
          </p:nvSpPr>
          <p:spPr>
            <a:xfrm>
              <a:off x="526925" y="3747871"/>
              <a:ext cx="6977819" cy="9361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420" tIns="0" rIns="198420" bIns="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430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79388" y="188913"/>
            <a:ext cx="1860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C00000"/>
                </a:solidFill>
              </a:rPr>
              <a:t>Источники формирования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10669" y="241882"/>
            <a:ext cx="2663825" cy="504825"/>
          </a:xfrm>
          <a:prstGeom prst="rect">
            <a:avLst/>
          </a:prstGeom>
          <a:solidFill>
            <a:srgbClr val="FFFF00"/>
          </a:solidFill>
          <a:ln w="25400" algn="ctr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БЮДЖЕТ СЕЛЬСКОГО ПОСЕЛЕНИЯ</a:t>
            </a:r>
          </a:p>
        </p:txBody>
      </p:sp>
      <p:graphicFrame>
        <p:nvGraphicFramePr>
          <p:cNvPr id="13455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30456"/>
              </p:ext>
            </p:extLst>
          </p:nvPr>
        </p:nvGraphicFramePr>
        <p:xfrm>
          <a:off x="250825" y="1773238"/>
          <a:ext cx="1944688" cy="457200"/>
        </p:xfrm>
        <a:graphic>
          <a:graphicData uri="http://schemas.openxmlformats.org/drawingml/2006/table">
            <a:tbl>
              <a:tblPr/>
              <a:tblGrid>
                <a:gridCol w="194468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Налоговые и неналоговые доходы 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49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359144"/>
              </p:ext>
            </p:extLst>
          </p:nvPr>
        </p:nvGraphicFramePr>
        <p:xfrm>
          <a:off x="3348038" y="2565400"/>
          <a:ext cx="1809750" cy="2447925"/>
        </p:xfrm>
        <a:graphic>
          <a:graphicData uri="http://schemas.openxmlformats.org/drawingml/2006/table">
            <a:tbl>
              <a:tblPr/>
              <a:tblGrid>
                <a:gridCol w="1809750"/>
              </a:tblGrid>
              <a:tr h="244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Дотации;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Субвенции на осуществление первичного воинского учета;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Субвенции на выполнение передаваемых полномочий;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Иные межбюджетные трансферты</a:t>
                      </a:r>
                    </a:p>
                  </a:txBody>
                  <a:tcPr marL="91452" marR="91452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1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340299"/>
              </p:ext>
            </p:extLst>
          </p:nvPr>
        </p:nvGraphicFramePr>
        <p:xfrm>
          <a:off x="2843213" y="1773238"/>
          <a:ext cx="1657350" cy="457200"/>
        </p:xfrm>
        <a:graphic>
          <a:graphicData uri="http://schemas.openxmlformats.org/drawingml/2006/table">
            <a:tbl>
              <a:tblPr/>
              <a:tblGrid>
                <a:gridCol w="16573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Безвозмездные поступления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310" name="TextBox 14"/>
          <p:cNvSpPr txBox="1">
            <a:spLocks noChangeArrowheads="1"/>
          </p:cNvSpPr>
          <p:nvPr/>
        </p:nvSpPr>
        <p:spPr bwMode="auto">
          <a:xfrm>
            <a:off x="6804025" y="188913"/>
            <a:ext cx="20177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C00000"/>
                </a:solidFill>
              </a:rPr>
              <a:t>Направления использования</a:t>
            </a:r>
          </a:p>
        </p:txBody>
      </p:sp>
      <p:graphicFrame>
        <p:nvGraphicFramePr>
          <p:cNvPr id="13454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054557"/>
              </p:ext>
            </p:extLst>
          </p:nvPr>
        </p:nvGraphicFramePr>
        <p:xfrm>
          <a:off x="5292725" y="1700213"/>
          <a:ext cx="3714750" cy="500062"/>
        </p:xfrm>
        <a:graphic>
          <a:graphicData uri="http://schemas.openxmlformats.org/drawingml/2006/table">
            <a:tbl>
              <a:tblPr/>
              <a:tblGrid>
                <a:gridCol w="3714750"/>
              </a:tblGrid>
              <a:tr h="500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Осуществление части государственных полномочий, переданных органам МСУ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17" name="TextBox 17"/>
          <p:cNvSpPr txBox="1">
            <a:spLocks noChangeArrowheads="1"/>
          </p:cNvSpPr>
          <p:nvPr/>
        </p:nvSpPr>
        <p:spPr bwMode="auto">
          <a:xfrm>
            <a:off x="5292725" y="2205038"/>
            <a:ext cx="3714750" cy="830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1200" dirty="0">
                <a:solidFill>
                  <a:srgbClr val="800080"/>
                </a:solidFill>
              </a:rPr>
              <a:t>Исполнение государственного полномочия на осуществление первичного воинского учета на территориях, где отсутствуют военные комиссариаты</a:t>
            </a:r>
          </a:p>
        </p:txBody>
      </p:sp>
      <p:graphicFrame>
        <p:nvGraphicFramePr>
          <p:cNvPr id="13456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72286"/>
              </p:ext>
            </p:extLst>
          </p:nvPr>
        </p:nvGraphicFramePr>
        <p:xfrm>
          <a:off x="5292725" y="3068638"/>
          <a:ext cx="3714750" cy="528637"/>
        </p:xfrm>
        <a:graphic>
          <a:graphicData uri="http://schemas.openxmlformats.org/drawingml/2006/table">
            <a:tbl>
              <a:tblPr/>
              <a:tblGrid>
                <a:gridCol w="3714750"/>
              </a:tblGrid>
              <a:tr h="528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Расходы связанные с обеспечением задач местного значения</a:t>
                      </a:r>
                    </a:p>
                  </a:txBody>
                  <a:tcPr marL="91409" marR="914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24" name="TextBox 19"/>
          <p:cNvSpPr txBox="1">
            <a:spLocks noChangeArrowheads="1"/>
          </p:cNvSpPr>
          <p:nvPr/>
        </p:nvSpPr>
        <p:spPr bwMode="auto">
          <a:xfrm>
            <a:off x="5286375" y="3643313"/>
            <a:ext cx="3714750" cy="2474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</a:rPr>
              <a:t>Содержание органов местного самоуправления;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</a:rPr>
              <a:t>Другие общегосударственные вопросы;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</a:rPr>
              <a:t>Расходы по управлению муниципальным имуществом;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</a:rPr>
              <a:t>Благоустройство территории муниципального образования;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</a:rPr>
              <a:t>Профессиональная подготовка, переподготовка и повышение квалификации;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</a:rPr>
              <a:t>Расходы по обеспечению деятельности муниципальных учреждений культуры;</a:t>
            </a:r>
          </a:p>
          <a:p>
            <a:pPr>
              <a:buFontTx/>
              <a:buChar char="•"/>
            </a:pP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</a:rPr>
              <a:t>Физкультурные и массовые спортивные мероприятия.</a:t>
            </a:r>
          </a:p>
        </p:txBody>
      </p:sp>
      <p:sp>
        <p:nvSpPr>
          <p:cNvPr id="12331" name="AutoShape 80"/>
          <p:cNvSpPr>
            <a:spLocks noChangeArrowheads="1"/>
          </p:cNvSpPr>
          <p:nvPr/>
        </p:nvSpPr>
        <p:spPr bwMode="auto">
          <a:xfrm rot="3021349">
            <a:off x="1547813" y="1268413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332" name="Oval 82"/>
          <p:cNvSpPr>
            <a:spLocks noChangeArrowheads="1"/>
          </p:cNvSpPr>
          <p:nvPr/>
        </p:nvSpPr>
        <p:spPr bwMode="auto">
          <a:xfrm>
            <a:off x="1908175" y="836613"/>
            <a:ext cx="1439863" cy="504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altLang="ru-RU" dirty="0">
              <a:solidFill>
                <a:srgbClr val="000000"/>
              </a:solidFill>
            </a:endParaRPr>
          </a:p>
          <a:p>
            <a:pPr algn="ctr"/>
            <a:r>
              <a:rPr lang="ru-RU" altLang="ru-RU" b="1" dirty="0">
                <a:solidFill>
                  <a:srgbClr val="800000"/>
                </a:solidFill>
              </a:rPr>
              <a:t>Доходы</a:t>
            </a:r>
          </a:p>
          <a:p>
            <a:pPr algn="ctr"/>
            <a:endParaRPr lang="ru-RU" altLang="ru-RU" b="1" dirty="0">
              <a:solidFill>
                <a:srgbClr val="800000"/>
              </a:solidFill>
            </a:endParaRPr>
          </a:p>
        </p:txBody>
      </p:sp>
      <p:sp>
        <p:nvSpPr>
          <p:cNvPr id="12333" name="Oval 86"/>
          <p:cNvSpPr>
            <a:spLocks noChangeArrowheads="1"/>
          </p:cNvSpPr>
          <p:nvPr/>
        </p:nvSpPr>
        <p:spPr bwMode="auto">
          <a:xfrm>
            <a:off x="6156325" y="908050"/>
            <a:ext cx="1439863" cy="504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altLang="ru-RU" dirty="0">
              <a:solidFill>
                <a:srgbClr val="000000"/>
              </a:solidFill>
            </a:endParaRPr>
          </a:p>
          <a:p>
            <a:pPr algn="ctr"/>
            <a:r>
              <a:rPr lang="ru-RU" altLang="ru-RU" b="1" dirty="0">
                <a:solidFill>
                  <a:srgbClr val="800000"/>
                </a:solidFill>
              </a:rPr>
              <a:t>Расходы</a:t>
            </a:r>
          </a:p>
          <a:p>
            <a:pPr algn="ctr"/>
            <a:endParaRPr lang="ru-RU" altLang="ru-RU" b="1" dirty="0">
              <a:solidFill>
                <a:srgbClr val="800000"/>
              </a:solidFill>
            </a:endParaRPr>
          </a:p>
        </p:txBody>
      </p:sp>
      <p:sp>
        <p:nvSpPr>
          <p:cNvPr id="12334" name="AutoShape 87"/>
          <p:cNvSpPr>
            <a:spLocks noChangeArrowheads="1"/>
          </p:cNvSpPr>
          <p:nvPr/>
        </p:nvSpPr>
        <p:spPr bwMode="auto">
          <a:xfrm rot="-2651021">
            <a:off x="3249613" y="1273175"/>
            <a:ext cx="358775" cy="477838"/>
          </a:xfrm>
          <a:prstGeom prst="downArrow">
            <a:avLst>
              <a:gd name="adj1" fmla="val 50000"/>
              <a:gd name="adj2" fmla="val 33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1235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87231"/>
              </p:ext>
            </p:extLst>
          </p:nvPr>
        </p:nvGraphicFramePr>
        <p:xfrm>
          <a:off x="180975" y="2565400"/>
          <a:ext cx="2878857" cy="3566206"/>
        </p:xfrm>
        <a:graphic>
          <a:graphicData uri="http://schemas.openxmlformats.org/drawingml/2006/table">
            <a:tbl>
              <a:tblPr/>
              <a:tblGrid>
                <a:gridCol w="2878857"/>
              </a:tblGrid>
              <a:tr h="2735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Налог на доходы физических лиц;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Единый сельскохозяйственный налог;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Налог на имущество физических лиц;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Земельный налог;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Государственная пошлина за совершение нотариальных действий;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Доходы от использования имущества, находящегося в мун. собственности;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Денежные взыскания (штрафы).</a:t>
                      </a:r>
                    </a:p>
                  </a:txBody>
                  <a:tcPr marL="91452" marR="91452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41" name="AutoShape 100"/>
          <p:cNvSpPr>
            <a:spLocks noChangeArrowheads="1"/>
          </p:cNvSpPr>
          <p:nvPr/>
        </p:nvSpPr>
        <p:spPr bwMode="auto">
          <a:xfrm>
            <a:off x="4068763" y="2276475"/>
            <a:ext cx="287337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342" name="AutoShape 103"/>
          <p:cNvSpPr>
            <a:spLocks noChangeArrowheads="1"/>
          </p:cNvSpPr>
          <p:nvPr/>
        </p:nvSpPr>
        <p:spPr bwMode="auto">
          <a:xfrm>
            <a:off x="1042988" y="2276475"/>
            <a:ext cx="287337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343" name="AutoShape 147"/>
          <p:cNvSpPr>
            <a:spLocks noChangeArrowheads="1"/>
          </p:cNvSpPr>
          <p:nvPr/>
        </p:nvSpPr>
        <p:spPr bwMode="auto">
          <a:xfrm>
            <a:off x="6804025" y="1484313"/>
            <a:ext cx="287338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бюджета Верхнесеребряковского сельского поселения на 2017 год.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09791818"/>
              </p:ext>
            </p:extLst>
          </p:nvPr>
        </p:nvGraphicFramePr>
        <p:xfrm>
          <a:off x="386214" y="1196752"/>
          <a:ext cx="8424936" cy="543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828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332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03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Верхнесеребряковского сельского поселения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526814" cy="536557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8007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6796" y="0"/>
            <a:ext cx="855720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поступлений налога на доходы физических лиц в бюджет Верхнесеребряковского сельского поселения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1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71666"/>
              </p:ext>
            </p:extLst>
          </p:nvPr>
        </p:nvGraphicFramePr>
        <p:xfrm>
          <a:off x="0" y="1384995"/>
          <a:ext cx="9217660" cy="547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36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1224</TotalTime>
  <Words>520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БЮДЖЕТ ДЛЯ ГРАЖДАН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собственных доходов бюджета Верхнесеребряковского сельского поселения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муниципальных программ в общем объёме расходов, запланированных на реализацию муниципальных программ Верхнесеребряковского сельского поселения в 2017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64</cp:revision>
  <dcterms:created xsi:type="dcterms:W3CDTF">2017-03-15T12:13:04Z</dcterms:created>
  <dcterms:modified xsi:type="dcterms:W3CDTF">2017-04-06T11:20:43Z</dcterms:modified>
</cp:coreProperties>
</file>