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99655958081161"/>
          <c:y val="2.4609668693142621E-2"/>
          <c:w val="0.58994586614173228"/>
          <c:h val="0.658158460429461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2.8912998737845156E-3"/>
                  <c:y val="-0.2625031327268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738996213535473E-3"/>
                  <c:y val="-0.34453536170399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11786.7</c:v>
                </c:pt>
                <c:pt idx="1">
                  <c:v>12717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761472"/>
        <c:axId val="92787840"/>
        <c:axId val="0"/>
      </c:bar3DChart>
      <c:catAx>
        <c:axId val="9276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92787840"/>
        <c:crosses val="autoZero"/>
        <c:auto val="1"/>
        <c:lblAlgn val="ctr"/>
        <c:lblOffset val="100"/>
        <c:noMultiLvlLbl val="0"/>
      </c:catAx>
      <c:valAx>
        <c:axId val="92787840"/>
        <c:scaling>
          <c:orientation val="minMax"/>
        </c:scaling>
        <c:delete val="1"/>
        <c:axPos val="l"/>
        <c:majorGridlines>
          <c:spPr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9276147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30067029589282E-4"/>
          <c:y val="0.17259435945415574"/>
          <c:w val="0.77399041879569119"/>
          <c:h val="0.82740563570340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1.1000000000000001</c:v>
                </c:pt>
                <c:pt idx="2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"/>
          <c:y val="3.196373522033949E-2"/>
          <c:w val="0.86530454949450064"/>
          <c:h val="0.30740125931319928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8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0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6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9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3E37-F3A1-4B15-B851-B064F25B1D2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701E-8A8C-4C7B-B21B-94589BA8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06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060848"/>
            <a:ext cx="6552728" cy="224676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 БЮДЖЕТА   </a:t>
            </a:r>
          </a:p>
          <a:p>
            <a:r>
              <a:rPr lang="ru-RU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ВЕРХНЕСЕРЕБРЯКОВСКОГО </a:t>
            </a:r>
          </a:p>
          <a:p>
            <a:r>
              <a:rPr lang="ru-RU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СЕЛЬСКОГО ПОСЕЛЕНИЯ </a:t>
            </a:r>
          </a:p>
          <a:p>
            <a:r>
              <a:rPr lang="ru-RU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ЗИМОВНИКОВСКОГО  РАЙОНА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ЗА 2018 год   </a:t>
            </a:r>
            <a:endParaRPr lang="ru-RU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38136"/>
            <a:ext cx="7132570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ОСНОВНЫЕ ПАРАМЕТРЫ ИСПОЛНЕНИЯ БЮДЖЕТА  ВЕРХНЕСЕРЕБРЯКОВСКОГО СЕЛЬСКОГО ПОСЕЛЕНИЯ ЗА 2018 ГОД  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21289"/>
              </p:ext>
            </p:extLst>
          </p:nvPr>
        </p:nvGraphicFramePr>
        <p:xfrm>
          <a:off x="1187624" y="1988840"/>
          <a:ext cx="691276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656184"/>
                <a:gridCol w="1800200"/>
                <a:gridCol w="1728192"/>
              </a:tblGrid>
              <a:tr h="5916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(%)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923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    11 786,7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    12 717,0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107,9 </a:t>
                      </a:r>
                      <a:endParaRPr lang="ru-RU" dirty="0"/>
                    </a:p>
                  </a:txBody>
                  <a:tcPr/>
                </a:tc>
              </a:tr>
              <a:tr h="8923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13 471,1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    12 403,9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ru-RU" b="1" dirty="0" smtClean="0"/>
                        <a:t>92,1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315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FF00"/>
                </a:solidFill>
              </a:rPr>
              <a:t>                            ИСПОЛНЕНИЕ </a:t>
            </a:r>
            <a:r>
              <a:rPr lang="ru-RU" sz="2800" dirty="0">
                <a:solidFill>
                  <a:srgbClr val="FFFF00"/>
                </a:solidFill>
              </a:rPr>
              <a:t>БЮДЖЕТА 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           ВЕРХНЕСЕРЕБРЯКОВСКОГО СЕЛЬСКОГО</a:t>
            </a:r>
          </a:p>
          <a:p>
            <a:pPr lvl="0"/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ПОСЕЛЕНИЯ </a:t>
            </a:r>
            <a:r>
              <a:rPr lang="ru-RU" sz="2800" dirty="0">
                <a:solidFill>
                  <a:srgbClr val="FFFF00"/>
                </a:solidFill>
              </a:rPr>
              <a:t>ЗА 2018 ГОД  </a:t>
            </a:r>
            <a:r>
              <a:rPr lang="ru-RU" sz="2800" dirty="0" smtClean="0">
                <a:solidFill>
                  <a:srgbClr val="FFFF00"/>
                </a:solidFill>
              </a:rPr>
              <a:t>ПО ДОХОДАМ (ТЫС.РУБ)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33124711"/>
              </p:ext>
            </p:extLst>
          </p:nvPr>
        </p:nvGraphicFramePr>
        <p:xfrm>
          <a:off x="0" y="2492896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5524228"/>
              </p:ext>
            </p:extLst>
          </p:nvPr>
        </p:nvGraphicFramePr>
        <p:xfrm>
          <a:off x="4427984" y="2276873"/>
          <a:ext cx="41764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7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377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315416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800" b="1" dirty="0">
                <a:solidFill>
                  <a:srgbClr val="FFFF00"/>
                </a:solidFill>
              </a:rPr>
              <a:t>СТРУКТУРА И ОБЪЕМ НАЛОГОВЫХ И НЕНАЛОГОВЫХ ДОХОДОВ </a:t>
            </a:r>
            <a:r>
              <a:rPr lang="ru-RU" sz="2800" dirty="0">
                <a:solidFill>
                  <a:srgbClr val="FFFF00"/>
                </a:solidFill>
              </a:rPr>
              <a:t>БЮДЖЕТА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ВЕРХНЕСЕРЕБРЯКОВСКОГОСЕЛЬСКОГО </a:t>
            </a:r>
            <a:r>
              <a:rPr lang="ru-RU" sz="2800" b="1" dirty="0">
                <a:solidFill>
                  <a:srgbClr val="FFFF00"/>
                </a:solidFill>
              </a:rPr>
              <a:t>ПОСЕЛЕНИЯ ЗА 2018 ГОД (ТЫС.РУБ</a:t>
            </a:r>
            <a:r>
              <a:rPr lang="ru-RU" sz="2800" b="1" dirty="0" smtClean="0">
                <a:solidFill>
                  <a:srgbClr val="FFFF00"/>
                </a:solidFill>
              </a:rPr>
              <a:t>.)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52586"/>
              </p:ext>
            </p:extLst>
          </p:nvPr>
        </p:nvGraphicFramePr>
        <p:xfrm>
          <a:off x="395536" y="2204864"/>
          <a:ext cx="8424934" cy="44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8909"/>
                <a:gridCol w="929429"/>
                <a:gridCol w="756091"/>
                <a:gridCol w="889134"/>
                <a:gridCol w="2391371"/>
              </a:tblGrid>
              <a:tr h="613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 </a:t>
                      </a:r>
                      <a:endParaRPr lang="ru-RU" sz="800" dirty="0">
                        <a:effectLst/>
                      </a:endParaRPr>
                    </a:p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2018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Поступило за 2018 г.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Отклонение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Уд. вес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сумме доходов в 2018г.</a:t>
                      </a:r>
                      <a:endParaRPr lang="ru-RU" sz="800">
                        <a:effectLst/>
                      </a:endParaRPr>
                    </a:p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(в %)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4210,4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5176,5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966,1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36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 них: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доходы физических лиц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362,0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504,3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142,2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Единый сельскохозяйственный налог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1311,3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2058,4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747,1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Налоги на имущество: в т.ч.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2452,0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2454,9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налог на имущество физических лиц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177,6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земельный налог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2363,0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2275,7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-87,3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Государственная пошлина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 них: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583801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437850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350907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443389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Штрафы, санкции, возмещение ущерба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  <a:tr h="175453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Невыясненные поступления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35" marR="576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Documents\pexels-photo-1254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СТРУКТУРА И ОБЪЕМ БЕЗВОЗМЕЗДНЫХ ПОСТУПЛЕНИЙ (ТЫС.РУБ.)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28090"/>
              </p:ext>
            </p:extLst>
          </p:nvPr>
        </p:nvGraphicFramePr>
        <p:xfrm>
          <a:off x="457200" y="1600200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7576,3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7540,5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3565,0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3529,3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3934,0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3933,9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1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Documents\pexels-photo-1254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8" y="-16106"/>
            <a:ext cx="9165475" cy="68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РАСХОДЫ БЮДЖЕТА ПОСЕЛЕНИЯ В РАМКАХ МУНИЦИПАЛЬНЫХ  ЦЕЛЕВЫХ ПРОГРАММ ЗА 2018 ГОД (</a:t>
            </a:r>
            <a:r>
              <a:rPr lang="ru-RU" sz="2400" b="1" dirty="0" err="1">
                <a:solidFill>
                  <a:srgbClr val="FFFF00"/>
                </a:solidFill>
              </a:rPr>
              <a:t>тыс.руб</a:t>
            </a:r>
            <a:r>
              <a:rPr lang="ru-RU" sz="2400" b="1" dirty="0">
                <a:solidFill>
                  <a:srgbClr val="FFFF00"/>
                </a:solidFill>
              </a:rPr>
              <a:t>.)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15400"/>
              </p:ext>
            </p:extLst>
          </p:nvPr>
        </p:nvGraphicFramePr>
        <p:xfrm>
          <a:off x="611561" y="1388970"/>
          <a:ext cx="8136903" cy="4776334"/>
        </p:xfrm>
        <a:graphic>
          <a:graphicData uri="http://schemas.openxmlformats.org/drawingml/2006/table">
            <a:tbl>
              <a:tblPr/>
              <a:tblGrid>
                <a:gridCol w="3912858"/>
                <a:gridCol w="1021603"/>
                <a:gridCol w="1191871"/>
                <a:gridCol w="1106736"/>
                <a:gridCol w="903835"/>
              </a:tblGrid>
              <a:tr h="782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показателей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План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Уд. вес в общей          сумме            расходов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ПО ПРОГРАММАМ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076,2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12016,5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92,0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4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качественными жилищно-коммунальными условиями населения Верхнесеребряковского сельского поселения»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485,1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401,9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"Обеспечение общественного порядка и противодействие преступности"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43,4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85,6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"Охрана окружающей среды и рациональное природопользование"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334,1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334,1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"Развитие культуры и спорта"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7649,1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7649,1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63,7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"Энергосбережение и повышение энергетической эффективности"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93,3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"Развитие муниципальной службы"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34,5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2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Documents\pexels-photo-1254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</a:rPr>
              <a:t>РАСХОДЫ БЮДЖЕТА ПОСЕЛЕНИЯ В РАМКАХ МУНИЦИПАЛЬНЫХ  ЦЕЛЕВЫХ ПРОГРАММ ЗА 2018 ГОД (</a:t>
            </a:r>
            <a:r>
              <a:rPr lang="ru-RU" sz="2400" b="1" dirty="0" err="1">
                <a:solidFill>
                  <a:srgbClr val="FFFF00"/>
                </a:solidFill>
              </a:rPr>
              <a:t>тыс.руб</a:t>
            </a:r>
            <a:r>
              <a:rPr lang="ru-RU" sz="2400" b="1" dirty="0" smtClean="0">
                <a:solidFill>
                  <a:srgbClr val="FFFF00"/>
                </a:solidFill>
              </a:rPr>
              <a:t>.)</a:t>
            </a:r>
          </a:p>
          <a:p>
            <a:pPr lvl="0" algn="ctr"/>
            <a:r>
              <a:rPr lang="ru-RU" sz="2400" b="1" dirty="0" smtClean="0">
                <a:solidFill>
                  <a:srgbClr val="FFFF00"/>
                </a:solidFill>
              </a:rPr>
              <a:t>(Продолжение)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63920"/>
              </p:ext>
            </p:extLst>
          </p:nvPr>
        </p:nvGraphicFramePr>
        <p:xfrm>
          <a:off x="611561" y="1388970"/>
          <a:ext cx="8136903" cy="1752614"/>
        </p:xfrm>
        <a:graphic>
          <a:graphicData uri="http://schemas.openxmlformats.org/drawingml/2006/table">
            <a:tbl>
              <a:tblPr/>
              <a:tblGrid>
                <a:gridCol w="3912858"/>
                <a:gridCol w="1021603"/>
                <a:gridCol w="1191871"/>
                <a:gridCol w="1106736"/>
                <a:gridCol w="903835"/>
              </a:tblGrid>
              <a:tr h="782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показателей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План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Уд. вес в общей          сумме            расходов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"Управление муниципальными финансами и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созание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условий ля эффективного управления муниципальными финансами"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7749,1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7749,1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488</Words>
  <Application>Microsoft Office PowerPoint</Application>
  <PresentationFormat>Экран (4:3)</PresentationFormat>
  <Paragraphs>215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2019-09-10T11:51:42Z</dcterms:created>
  <dcterms:modified xsi:type="dcterms:W3CDTF">2020-01-22T13:34:55Z</dcterms:modified>
</cp:coreProperties>
</file>