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тыс.руб.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ЕСХН</c:v>
                </c:pt>
                <c:pt idx="2">
                  <c:v>Налог на имущество физ лиц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Аренда</c:v>
                </c:pt>
                <c:pt idx="6">
                  <c:v>Штрафы</c:v>
                </c:pt>
                <c:pt idx="7">
                  <c:v>Компенсация затрат</c:v>
                </c:pt>
                <c:pt idx="8">
                  <c:v>Доходы от продажи имущества</c:v>
                </c:pt>
                <c:pt idx="9">
                  <c:v>безвозмездные поступления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423.9</c:v>
                </c:pt>
                <c:pt idx="1">
                  <c:v>1282.7</c:v>
                </c:pt>
                <c:pt idx="2">
                  <c:v>70.5</c:v>
                </c:pt>
                <c:pt idx="3">
                  <c:v>2016.1</c:v>
                </c:pt>
                <c:pt idx="4">
                  <c:v>16.600000000000001</c:v>
                </c:pt>
                <c:pt idx="5">
                  <c:v>65.900000000000006</c:v>
                </c:pt>
                <c:pt idx="6">
                  <c:v>0.3</c:v>
                </c:pt>
                <c:pt idx="7">
                  <c:v>40</c:v>
                </c:pt>
                <c:pt idx="8">
                  <c:v>157</c:v>
                </c:pt>
                <c:pt idx="9">
                  <c:v>4174.3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61232848196104"/>
          <c:y val="1.9420662009080374E-2"/>
          <c:w val="0.33538954952059563"/>
          <c:h val="0.973187127387760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Национальныя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3577.8</c:v>
                </c:pt>
                <c:pt idx="1">
                  <c:v>69.3</c:v>
                </c:pt>
                <c:pt idx="2">
                  <c:v>31.2</c:v>
                </c:pt>
                <c:pt idx="3">
                  <c:v>830.2</c:v>
                </c:pt>
                <c:pt idx="4">
                  <c:v>554.4</c:v>
                </c:pt>
                <c:pt idx="5">
                  <c:v>8.3000000000000007</c:v>
                </c:pt>
                <c:pt idx="6">
                  <c:v>3050.4</c:v>
                </c:pt>
                <c:pt idx="7">
                  <c:v>54.7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366650597246768"/>
          <c:y val="5.5143181683102574E-2"/>
          <c:w val="0.32612941239487919"/>
          <c:h val="0.87802662107489626"/>
        </c:manualLayout>
      </c:layout>
      <c:overlay val="0"/>
      <c:txPr>
        <a:bodyPr/>
        <a:lstStyle/>
        <a:p>
          <a:pPr>
            <a:defRPr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17494205617131"/>
          <c:y val="4.6224129264028795E-2"/>
          <c:w val="0.77608931049952701"/>
          <c:h val="0.855122477763333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2013г</c:v>
                </c:pt>
                <c:pt idx="1">
                  <c:v>2014г</c:v>
                </c:pt>
                <c:pt idx="2">
                  <c:v>2015г</c:v>
                </c:pt>
                <c:pt idx="3">
                  <c:v>2016г</c:v>
                </c:pt>
                <c:pt idx="4">
                  <c:v>2017г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11967.7</c:v>
                </c:pt>
                <c:pt idx="1">
                  <c:v>18057.5</c:v>
                </c:pt>
                <c:pt idx="2">
                  <c:v>8197.2000000000007</c:v>
                </c:pt>
                <c:pt idx="3">
                  <c:v>9134.6</c:v>
                </c:pt>
                <c:pt idx="4">
                  <c:v>8176.3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07360"/>
        <c:axId val="22608896"/>
        <c:axId val="22571200"/>
      </c:bar3DChart>
      <c:catAx>
        <c:axId val="22607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22608896"/>
        <c:crosses val="autoZero"/>
        <c:auto val="1"/>
        <c:lblAlgn val="ctr"/>
        <c:lblOffset val="100"/>
        <c:noMultiLvlLbl val="0"/>
      </c:catAx>
      <c:valAx>
        <c:axId val="2260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22607360"/>
        <c:crosses val="autoZero"/>
        <c:crossBetween val="between"/>
      </c:valAx>
      <c:serAx>
        <c:axId val="22571200"/>
        <c:scaling>
          <c:orientation val="minMax"/>
        </c:scaling>
        <c:delete val="1"/>
        <c:axPos val="b"/>
        <c:majorTickMark val="out"/>
        <c:minorTickMark val="none"/>
        <c:tickLblPos val="nextTo"/>
        <c:crossAx val="2260889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2013г</c:v>
                </c:pt>
                <c:pt idx="1">
                  <c:v>2014г</c:v>
                </c:pt>
                <c:pt idx="2">
                  <c:v>2015г</c:v>
                </c:pt>
                <c:pt idx="3">
                  <c:v>2016г</c:v>
                </c:pt>
                <c:pt idx="4">
                  <c:v>2017г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8042.3</c:v>
                </c:pt>
                <c:pt idx="1">
                  <c:v>5920.3</c:v>
                </c:pt>
                <c:pt idx="2">
                  <c:v>3254.9</c:v>
                </c:pt>
                <c:pt idx="3">
                  <c:v>3015.8</c:v>
                </c:pt>
                <c:pt idx="4">
                  <c:v>3050.4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575936"/>
        <c:axId val="92925952"/>
        <c:axId val="0"/>
      </c:bar3DChart>
      <c:catAx>
        <c:axId val="81575936"/>
        <c:scaling>
          <c:orientation val="minMax"/>
        </c:scaling>
        <c:delete val="0"/>
        <c:axPos val="b"/>
        <c:majorTickMark val="out"/>
        <c:minorTickMark val="none"/>
        <c:tickLblPos val="nextTo"/>
        <c:crossAx val="92925952"/>
        <c:crosses val="autoZero"/>
        <c:auto val="1"/>
        <c:lblAlgn val="ctr"/>
        <c:lblOffset val="100"/>
        <c:noMultiLvlLbl val="0"/>
      </c:catAx>
      <c:valAx>
        <c:axId val="9292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575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181D8-6F34-4334-8725-A10F6EDFEEB5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506832-97C6-434E-BBE8-5FD388ADDC1E}">
      <dgm:prSet phldrT="[Текст]"/>
      <dgm:spPr/>
      <dgm:t>
        <a:bodyPr/>
        <a:lstStyle/>
        <a:p>
          <a:endParaRPr lang="ru-RU" dirty="0"/>
        </a:p>
      </dgm:t>
    </dgm:pt>
    <dgm:pt modelId="{BFCD7589-735F-4C6E-B33A-BCC0A1D9482D}" type="parTrans" cxnId="{F033AB7B-7348-4781-9360-A9CFBA2A130D}">
      <dgm:prSet/>
      <dgm:spPr/>
      <dgm:t>
        <a:bodyPr/>
        <a:lstStyle/>
        <a:p>
          <a:endParaRPr lang="ru-RU"/>
        </a:p>
      </dgm:t>
    </dgm:pt>
    <dgm:pt modelId="{090E69FE-F784-4BD2-A5F8-B755BFFE0B64}" type="sibTrans" cxnId="{F033AB7B-7348-4781-9360-A9CFBA2A130D}">
      <dgm:prSet/>
      <dgm:spPr/>
      <dgm:t>
        <a:bodyPr/>
        <a:lstStyle/>
        <a:p>
          <a:endParaRPr lang="ru-RU"/>
        </a:p>
      </dgm:t>
    </dgm:pt>
    <dgm:pt modelId="{94FAD7A0-E244-4931-A6C2-005E4D427AAF}">
      <dgm:prSet phldrT="[Текст]" custT="1"/>
      <dgm:spPr/>
      <dgm:t>
        <a:bodyPr/>
        <a:lstStyle/>
        <a:p>
          <a:r>
            <a:rPr lang="ru-RU" sz="1400" dirty="0" smtClean="0"/>
            <a:t>Обустройство пешеходных переходов по </a:t>
          </a:r>
          <a:r>
            <a:rPr lang="ru-RU" sz="1400" dirty="0" err="1" smtClean="0"/>
            <a:t>ул.Москового</a:t>
          </a:r>
          <a:r>
            <a:rPr lang="ru-RU" sz="1400" dirty="0" smtClean="0"/>
            <a:t>  329,4 тыс. руб.</a:t>
          </a:r>
          <a:endParaRPr lang="ru-RU" sz="1400" dirty="0"/>
        </a:p>
      </dgm:t>
    </dgm:pt>
    <dgm:pt modelId="{C30B0897-1770-49A1-8C31-1EE12556D7FE}" type="parTrans" cxnId="{CBAEE845-E5F2-4893-A177-B56FCE26032A}">
      <dgm:prSet/>
      <dgm:spPr/>
      <dgm:t>
        <a:bodyPr/>
        <a:lstStyle/>
        <a:p>
          <a:endParaRPr lang="ru-RU"/>
        </a:p>
      </dgm:t>
    </dgm:pt>
    <dgm:pt modelId="{EE90AF4E-0052-44D9-8177-B8C19EDACB55}" type="sibTrans" cxnId="{CBAEE845-E5F2-4893-A177-B56FCE26032A}">
      <dgm:prSet/>
      <dgm:spPr/>
      <dgm:t>
        <a:bodyPr/>
        <a:lstStyle/>
        <a:p>
          <a:endParaRPr lang="ru-RU"/>
        </a:p>
      </dgm:t>
    </dgm:pt>
    <dgm:pt modelId="{2CA8E5F3-8885-4762-80BC-0589E672ACFF}">
      <dgm:prSet phldrT="[Текст]"/>
      <dgm:spPr/>
      <dgm:t>
        <a:bodyPr/>
        <a:lstStyle/>
        <a:p>
          <a:endParaRPr lang="ru-RU" dirty="0"/>
        </a:p>
      </dgm:t>
    </dgm:pt>
    <dgm:pt modelId="{A9020142-C760-42A3-87B3-A9024C2B7AE5}" type="parTrans" cxnId="{946F79F7-182D-4BCB-8197-776E30B36D81}">
      <dgm:prSet/>
      <dgm:spPr/>
      <dgm:t>
        <a:bodyPr/>
        <a:lstStyle/>
        <a:p>
          <a:endParaRPr lang="ru-RU"/>
        </a:p>
      </dgm:t>
    </dgm:pt>
    <dgm:pt modelId="{A3AE3CB2-63C5-44C8-BA22-B1FCF702A61D}" type="sibTrans" cxnId="{946F79F7-182D-4BCB-8197-776E30B36D81}">
      <dgm:prSet/>
      <dgm:spPr/>
      <dgm:t>
        <a:bodyPr/>
        <a:lstStyle/>
        <a:p>
          <a:endParaRPr lang="ru-RU"/>
        </a:p>
      </dgm:t>
    </dgm:pt>
    <dgm:pt modelId="{A6785863-B28A-4D4D-9969-F86AE905A111}">
      <dgm:prSet phldrT="[Текст]" custT="1"/>
      <dgm:spPr/>
      <dgm:t>
        <a:bodyPr/>
        <a:lstStyle/>
        <a:p>
          <a:r>
            <a:rPr lang="ru-RU" sz="1400" dirty="0" smtClean="0"/>
            <a:t>Работы по благоустройству, в </a:t>
          </a:r>
          <a:r>
            <a:rPr lang="ru-RU" sz="1400" dirty="0" err="1" smtClean="0"/>
            <a:t>т.ч</a:t>
          </a:r>
          <a:r>
            <a:rPr lang="ru-RU" sz="1400" dirty="0" smtClean="0"/>
            <a:t>. чистка свалок  164,3 </a:t>
          </a:r>
          <a:r>
            <a:rPr lang="ru-RU" sz="1400" dirty="0" err="1" smtClean="0"/>
            <a:t>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BB2B1336-40DE-451D-848E-AD7976015891}" type="parTrans" cxnId="{56D4E164-91C6-42CE-B594-C5B54218138E}">
      <dgm:prSet/>
      <dgm:spPr/>
      <dgm:t>
        <a:bodyPr/>
        <a:lstStyle/>
        <a:p>
          <a:endParaRPr lang="ru-RU"/>
        </a:p>
      </dgm:t>
    </dgm:pt>
    <dgm:pt modelId="{D6AA2992-DD9A-404D-81EA-86C7D3F5C9C4}" type="sibTrans" cxnId="{56D4E164-91C6-42CE-B594-C5B54218138E}">
      <dgm:prSet/>
      <dgm:spPr/>
      <dgm:t>
        <a:bodyPr/>
        <a:lstStyle/>
        <a:p>
          <a:endParaRPr lang="ru-RU"/>
        </a:p>
      </dgm:t>
    </dgm:pt>
    <dgm:pt modelId="{FF91BD9F-300C-4202-9877-7E3210F7F89F}">
      <dgm:prSet phldrT="[Текст]"/>
      <dgm:spPr/>
      <dgm:t>
        <a:bodyPr/>
        <a:lstStyle/>
        <a:p>
          <a:endParaRPr lang="ru-RU" dirty="0"/>
        </a:p>
      </dgm:t>
    </dgm:pt>
    <dgm:pt modelId="{D8DF87DC-783D-4B86-B2C9-FDD6EB3D2662}" type="parTrans" cxnId="{4D5E6CE0-B3B9-40AC-83F4-C26CDB295640}">
      <dgm:prSet/>
      <dgm:spPr/>
      <dgm:t>
        <a:bodyPr/>
        <a:lstStyle/>
        <a:p>
          <a:endParaRPr lang="ru-RU"/>
        </a:p>
      </dgm:t>
    </dgm:pt>
    <dgm:pt modelId="{A0DB5839-9F23-4F26-916C-7B7DA07D1ACF}" type="sibTrans" cxnId="{4D5E6CE0-B3B9-40AC-83F4-C26CDB295640}">
      <dgm:prSet/>
      <dgm:spPr/>
      <dgm:t>
        <a:bodyPr/>
        <a:lstStyle/>
        <a:p>
          <a:endParaRPr lang="ru-RU"/>
        </a:p>
      </dgm:t>
    </dgm:pt>
    <dgm:pt modelId="{A87BC0BD-397B-4EA9-8B2D-333DEE26DD79}">
      <dgm:prSet phldrT="[Текст]" custT="1"/>
      <dgm:spPr/>
      <dgm:t>
        <a:bodyPr/>
        <a:lstStyle/>
        <a:p>
          <a:r>
            <a:rPr lang="ru-RU" sz="1400" dirty="0" smtClean="0"/>
            <a:t>Замена освещения по </a:t>
          </a:r>
          <a:r>
            <a:rPr lang="ru-RU" sz="1400" dirty="0" err="1" smtClean="0"/>
            <a:t>ул.Мира</a:t>
          </a:r>
          <a:r>
            <a:rPr lang="ru-RU" sz="1400" dirty="0" smtClean="0"/>
            <a:t>  , ул. Москового, </a:t>
          </a:r>
          <a:r>
            <a:rPr lang="ru-RU" sz="1400" dirty="0" err="1" smtClean="0"/>
            <a:t>х.Озерский</a:t>
          </a:r>
          <a:r>
            <a:rPr lang="ru-RU" sz="1400" dirty="0" smtClean="0"/>
            <a:t> 272,8 тыс. руб.</a:t>
          </a:r>
          <a:endParaRPr lang="ru-RU" sz="1400" dirty="0"/>
        </a:p>
      </dgm:t>
    </dgm:pt>
    <dgm:pt modelId="{1BA9A0CE-76FC-4BE4-A6D1-88077F5409D3}" type="parTrans" cxnId="{3614B42F-0E51-4C7E-B98E-27ACBC0988B6}">
      <dgm:prSet/>
      <dgm:spPr/>
      <dgm:t>
        <a:bodyPr/>
        <a:lstStyle/>
        <a:p>
          <a:endParaRPr lang="ru-RU"/>
        </a:p>
      </dgm:t>
    </dgm:pt>
    <dgm:pt modelId="{56B86C63-20D0-42F6-8FFE-A0714801A6D2}" type="sibTrans" cxnId="{3614B42F-0E51-4C7E-B98E-27ACBC0988B6}">
      <dgm:prSet/>
      <dgm:spPr/>
      <dgm:t>
        <a:bodyPr/>
        <a:lstStyle/>
        <a:p>
          <a:endParaRPr lang="ru-RU"/>
        </a:p>
      </dgm:t>
    </dgm:pt>
    <dgm:pt modelId="{4A709547-4489-4152-8C3C-4095F1E2D455}">
      <dgm:prSet phldrT="[Текст]"/>
      <dgm:spPr/>
      <dgm:t>
        <a:bodyPr/>
        <a:lstStyle/>
        <a:p>
          <a:endParaRPr lang="ru-RU" dirty="0"/>
        </a:p>
      </dgm:t>
    </dgm:pt>
    <dgm:pt modelId="{454629CA-F622-4C8C-B85B-C22D6E0E7EFE}" type="parTrans" cxnId="{22CEBAF4-74CC-44AE-A8F5-3E37C9F8FC62}">
      <dgm:prSet/>
      <dgm:spPr/>
      <dgm:t>
        <a:bodyPr/>
        <a:lstStyle/>
        <a:p>
          <a:endParaRPr lang="ru-RU"/>
        </a:p>
      </dgm:t>
    </dgm:pt>
    <dgm:pt modelId="{38050460-8C1C-4091-A5C7-3D9291348282}" type="sibTrans" cxnId="{22CEBAF4-74CC-44AE-A8F5-3E37C9F8FC62}">
      <dgm:prSet/>
      <dgm:spPr/>
      <dgm:t>
        <a:bodyPr/>
        <a:lstStyle/>
        <a:p>
          <a:endParaRPr lang="ru-RU"/>
        </a:p>
      </dgm:t>
    </dgm:pt>
    <dgm:pt modelId="{49758EAE-EED0-4E89-9CCF-A28B2F4191B5}">
      <dgm:prSet custT="1"/>
      <dgm:spPr/>
      <dgm:t>
        <a:bodyPr/>
        <a:lstStyle/>
        <a:p>
          <a:r>
            <a:rPr lang="ru-RU" sz="1400" dirty="0" smtClean="0"/>
            <a:t>Выборы депутата х .Озерский  201,9 </a:t>
          </a:r>
          <a:r>
            <a:rPr lang="ru-RU" sz="1400" dirty="0" err="1" smtClean="0"/>
            <a:t>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361A06D2-9520-43AB-A61A-DCD74EADCB7A}" type="parTrans" cxnId="{C254EDCB-8341-488F-B555-DD252EC42F32}">
      <dgm:prSet/>
      <dgm:spPr/>
    </dgm:pt>
    <dgm:pt modelId="{DE13E832-98A9-4A0A-8E32-32933940E512}" type="sibTrans" cxnId="{C254EDCB-8341-488F-B555-DD252EC42F32}">
      <dgm:prSet/>
      <dgm:spPr/>
    </dgm:pt>
    <dgm:pt modelId="{D93DA924-4665-4CDE-82E0-43C62FCB64E7}" type="pres">
      <dgm:prSet presAssocID="{85C181D8-6F34-4334-8725-A10F6EDFEEB5}" presName="linearFlow" presStyleCnt="0">
        <dgm:presLayoutVars>
          <dgm:dir/>
          <dgm:animLvl val="lvl"/>
          <dgm:resizeHandles val="exact"/>
        </dgm:presLayoutVars>
      </dgm:prSet>
      <dgm:spPr/>
    </dgm:pt>
    <dgm:pt modelId="{DCC561EE-76F4-4E32-8D3B-9B80934980A2}" type="pres">
      <dgm:prSet presAssocID="{93506832-97C6-434E-BBE8-5FD388ADDC1E}" presName="composite" presStyleCnt="0"/>
      <dgm:spPr/>
    </dgm:pt>
    <dgm:pt modelId="{DF33D44D-9D9F-4CD2-8E08-9459503D2A96}" type="pres">
      <dgm:prSet presAssocID="{93506832-97C6-434E-BBE8-5FD388ADDC1E}" presName="parentText" presStyleLbl="alignNode1" presStyleIdx="0" presStyleCnt="4" custScaleY="50267" custLinFactNeighborY="-8773">
        <dgm:presLayoutVars>
          <dgm:chMax val="1"/>
          <dgm:bulletEnabled val="1"/>
        </dgm:presLayoutVars>
      </dgm:prSet>
      <dgm:spPr/>
    </dgm:pt>
    <dgm:pt modelId="{AE4A8F3A-6015-4614-8580-6E2E8FF093B2}" type="pres">
      <dgm:prSet presAssocID="{93506832-97C6-434E-BBE8-5FD388ADDC1E}" presName="descendantText" presStyleLbl="alignAcc1" presStyleIdx="0" presStyleCnt="4" custScaleY="42145" custLinFactNeighborX="600" custLinFactNeighborY="-42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F39F9-CD40-4E6E-913C-6F98F57DE75C}" type="pres">
      <dgm:prSet presAssocID="{090E69FE-F784-4BD2-A5F8-B755BFFE0B64}" presName="sp" presStyleCnt="0"/>
      <dgm:spPr/>
    </dgm:pt>
    <dgm:pt modelId="{5C77CB12-049C-49C4-86D1-F9A20027493B}" type="pres">
      <dgm:prSet presAssocID="{2CA8E5F3-8885-4762-80BC-0589E672ACFF}" presName="composite" presStyleCnt="0"/>
      <dgm:spPr/>
    </dgm:pt>
    <dgm:pt modelId="{209D2979-6F95-4CF6-9F97-46EE1B187C90}" type="pres">
      <dgm:prSet presAssocID="{2CA8E5F3-8885-4762-80BC-0589E672ACFF}" presName="parentText" presStyleLbl="alignNode1" presStyleIdx="1" presStyleCnt="4" custScaleY="53052" custLinFactNeighborX="0" custLinFactNeighborY="-19526">
        <dgm:presLayoutVars>
          <dgm:chMax val="1"/>
          <dgm:bulletEnabled val="1"/>
        </dgm:presLayoutVars>
      </dgm:prSet>
      <dgm:spPr/>
    </dgm:pt>
    <dgm:pt modelId="{CB9E8685-89D0-4310-B428-48BDD57DA230}" type="pres">
      <dgm:prSet presAssocID="{2CA8E5F3-8885-4762-80BC-0589E672ACFF}" presName="descendantText" presStyleLbl="alignAcc1" presStyleIdx="1" presStyleCnt="4" custScaleY="39149" custLinFactNeighborX="723" custLinFactNeighborY="-60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B936D-75D3-45AF-B871-9E7A68C587CE}" type="pres">
      <dgm:prSet presAssocID="{A3AE3CB2-63C5-44C8-BA22-B1FCF702A61D}" presName="sp" presStyleCnt="0"/>
      <dgm:spPr/>
    </dgm:pt>
    <dgm:pt modelId="{91DC3665-6620-43B2-A86A-C1A68C5EFAB5}" type="pres">
      <dgm:prSet presAssocID="{FF91BD9F-300C-4202-9877-7E3210F7F89F}" presName="composite" presStyleCnt="0"/>
      <dgm:spPr/>
    </dgm:pt>
    <dgm:pt modelId="{7D2945F6-65FC-4375-8FBC-EF4382C074BE}" type="pres">
      <dgm:prSet presAssocID="{FF91BD9F-300C-4202-9877-7E3210F7F89F}" presName="parentText" presStyleLbl="alignNode1" presStyleIdx="2" presStyleCnt="4" custScaleY="53044" custLinFactNeighborX="-4337" custLinFactNeighborY="-34941">
        <dgm:presLayoutVars>
          <dgm:chMax val="1"/>
          <dgm:bulletEnabled val="1"/>
        </dgm:presLayoutVars>
      </dgm:prSet>
      <dgm:spPr/>
    </dgm:pt>
    <dgm:pt modelId="{2C9E30B8-FF50-4AD8-8C0A-5CBC4B35E562}" type="pres">
      <dgm:prSet presAssocID="{FF91BD9F-300C-4202-9877-7E3210F7F89F}" presName="descendantText" presStyleLbl="alignAcc1" presStyleIdx="2" presStyleCnt="4" custScaleY="42260" custLinFactNeighborX="550" custLinFactNeighborY="-84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40B64-0877-4B0E-BCCC-9079883883FE}" type="pres">
      <dgm:prSet presAssocID="{A0DB5839-9F23-4F26-916C-7B7DA07D1ACF}" presName="sp" presStyleCnt="0"/>
      <dgm:spPr/>
    </dgm:pt>
    <dgm:pt modelId="{4C84C90D-82A0-4961-9F5D-DBB3C8B3B6B9}" type="pres">
      <dgm:prSet presAssocID="{4A709547-4489-4152-8C3C-4095F1E2D455}" presName="composite" presStyleCnt="0"/>
      <dgm:spPr/>
    </dgm:pt>
    <dgm:pt modelId="{449D1C54-267C-45E8-9C6A-1BA474C6D052}" type="pres">
      <dgm:prSet presAssocID="{4A709547-4489-4152-8C3C-4095F1E2D455}" presName="parentText" presStyleLbl="alignNode1" presStyleIdx="3" presStyleCnt="4" custScaleY="53044" custLinFactNeighborY="-49940">
        <dgm:presLayoutVars>
          <dgm:chMax val="1"/>
          <dgm:bulletEnabled val="1"/>
        </dgm:presLayoutVars>
      </dgm:prSet>
      <dgm:spPr/>
    </dgm:pt>
    <dgm:pt modelId="{3151FCCB-EE45-490E-978C-88D232A0AC10}" type="pres">
      <dgm:prSet presAssocID="{4A709547-4489-4152-8C3C-4095F1E2D455}" presName="descendantText" presStyleLbl="alignAcc1" presStyleIdx="3" presStyleCnt="4" custScaleY="40604" custLinFactY="-8437" custLinFactNeighborX="55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3AB7B-7348-4781-9360-A9CFBA2A130D}" srcId="{85C181D8-6F34-4334-8725-A10F6EDFEEB5}" destId="{93506832-97C6-434E-BBE8-5FD388ADDC1E}" srcOrd="0" destOrd="0" parTransId="{BFCD7589-735F-4C6E-B33A-BCC0A1D9482D}" sibTransId="{090E69FE-F784-4BD2-A5F8-B755BFFE0B64}"/>
    <dgm:cxn modelId="{167C717C-4A5A-4FA9-ABAA-BDC311356A87}" type="presOf" srcId="{93506832-97C6-434E-BBE8-5FD388ADDC1E}" destId="{DF33D44D-9D9F-4CD2-8E08-9459503D2A96}" srcOrd="0" destOrd="0" presId="urn:microsoft.com/office/officeart/2005/8/layout/chevron2"/>
    <dgm:cxn modelId="{CBAEE845-E5F2-4893-A177-B56FCE26032A}" srcId="{93506832-97C6-434E-BBE8-5FD388ADDC1E}" destId="{94FAD7A0-E244-4931-A6C2-005E4D427AAF}" srcOrd="0" destOrd="0" parTransId="{C30B0897-1770-49A1-8C31-1EE12556D7FE}" sibTransId="{EE90AF4E-0052-44D9-8177-B8C19EDACB55}"/>
    <dgm:cxn modelId="{EF526EB6-7407-4F58-A1D0-0AA0610C4A9C}" type="presOf" srcId="{2CA8E5F3-8885-4762-80BC-0589E672ACFF}" destId="{209D2979-6F95-4CF6-9F97-46EE1B187C90}" srcOrd="0" destOrd="0" presId="urn:microsoft.com/office/officeart/2005/8/layout/chevron2"/>
    <dgm:cxn modelId="{1012C928-576F-42C7-81A9-AB016FEEEEEE}" type="presOf" srcId="{4A709547-4489-4152-8C3C-4095F1E2D455}" destId="{449D1C54-267C-45E8-9C6A-1BA474C6D052}" srcOrd="0" destOrd="0" presId="urn:microsoft.com/office/officeart/2005/8/layout/chevron2"/>
    <dgm:cxn modelId="{A0D9D654-8B72-4817-8BF8-9880C8CB6D60}" type="presOf" srcId="{94FAD7A0-E244-4931-A6C2-005E4D427AAF}" destId="{AE4A8F3A-6015-4614-8580-6E2E8FF093B2}" srcOrd="0" destOrd="0" presId="urn:microsoft.com/office/officeart/2005/8/layout/chevron2"/>
    <dgm:cxn modelId="{C254EDCB-8341-488F-B555-DD252EC42F32}" srcId="{4A709547-4489-4152-8C3C-4095F1E2D455}" destId="{49758EAE-EED0-4E89-9CCF-A28B2F4191B5}" srcOrd="0" destOrd="0" parTransId="{361A06D2-9520-43AB-A61A-DCD74EADCB7A}" sibTransId="{DE13E832-98A9-4A0A-8E32-32933940E512}"/>
    <dgm:cxn modelId="{3614B42F-0E51-4C7E-B98E-27ACBC0988B6}" srcId="{FF91BD9F-300C-4202-9877-7E3210F7F89F}" destId="{A87BC0BD-397B-4EA9-8B2D-333DEE26DD79}" srcOrd="0" destOrd="0" parTransId="{1BA9A0CE-76FC-4BE4-A6D1-88077F5409D3}" sibTransId="{56B86C63-20D0-42F6-8FFE-A0714801A6D2}"/>
    <dgm:cxn modelId="{56D4E164-91C6-42CE-B594-C5B54218138E}" srcId="{2CA8E5F3-8885-4762-80BC-0589E672ACFF}" destId="{A6785863-B28A-4D4D-9969-F86AE905A111}" srcOrd="0" destOrd="0" parTransId="{BB2B1336-40DE-451D-848E-AD7976015891}" sibTransId="{D6AA2992-DD9A-404D-81EA-86C7D3F5C9C4}"/>
    <dgm:cxn modelId="{4D5E6CE0-B3B9-40AC-83F4-C26CDB295640}" srcId="{85C181D8-6F34-4334-8725-A10F6EDFEEB5}" destId="{FF91BD9F-300C-4202-9877-7E3210F7F89F}" srcOrd="2" destOrd="0" parTransId="{D8DF87DC-783D-4B86-B2C9-FDD6EB3D2662}" sibTransId="{A0DB5839-9F23-4F26-916C-7B7DA07D1ACF}"/>
    <dgm:cxn modelId="{5CBA4270-4D6F-4405-8CE3-6EB0C85832E6}" type="presOf" srcId="{A6785863-B28A-4D4D-9969-F86AE905A111}" destId="{CB9E8685-89D0-4310-B428-48BDD57DA230}" srcOrd="0" destOrd="0" presId="urn:microsoft.com/office/officeart/2005/8/layout/chevron2"/>
    <dgm:cxn modelId="{C97D4F8B-A155-4F10-8AC4-E78EB9A5632F}" type="presOf" srcId="{85C181D8-6F34-4334-8725-A10F6EDFEEB5}" destId="{D93DA924-4665-4CDE-82E0-43C62FCB64E7}" srcOrd="0" destOrd="0" presId="urn:microsoft.com/office/officeart/2005/8/layout/chevron2"/>
    <dgm:cxn modelId="{F9EA4B4F-F9BC-4F17-BD18-17ACCDD8BBD1}" type="presOf" srcId="{A87BC0BD-397B-4EA9-8B2D-333DEE26DD79}" destId="{2C9E30B8-FF50-4AD8-8C0A-5CBC4B35E562}" srcOrd="0" destOrd="0" presId="urn:microsoft.com/office/officeart/2005/8/layout/chevron2"/>
    <dgm:cxn modelId="{22CEBAF4-74CC-44AE-A8F5-3E37C9F8FC62}" srcId="{85C181D8-6F34-4334-8725-A10F6EDFEEB5}" destId="{4A709547-4489-4152-8C3C-4095F1E2D455}" srcOrd="3" destOrd="0" parTransId="{454629CA-F622-4C8C-B85B-C22D6E0E7EFE}" sibTransId="{38050460-8C1C-4091-A5C7-3D9291348282}"/>
    <dgm:cxn modelId="{946F79F7-182D-4BCB-8197-776E30B36D81}" srcId="{85C181D8-6F34-4334-8725-A10F6EDFEEB5}" destId="{2CA8E5F3-8885-4762-80BC-0589E672ACFF}" srcOrd="1" destOrd="0" parTransId="{A9020142-C760-42A3-87B3-A9024C2B7AE5}" sibTransId="{A3AE3CB2-63C5-44C8-BA22-B1FCF702A61D}"/>
    <dgm:cxn modelId="{8EC5BE24-7A7A-46E8-AA53-084A6C0B5748}" type="presOf" srcId="{FF91BD9F-300C-4202-9877-7E3210F7F89F}" destId="{7D2945F6-65FC-4375-8FBC-EF4382C074BE}" srcOrd="0" destOrd="0" presId="urn:microsoft.com/office/officeart/2005/8/layout/chevron2"/>
    <dgm:cxn modelId="{914459CB-7E2C-43D2-AF03-70687FBE4208}" type="presOf" srcId="{49758EAE-EED0-4E89-9CCF-A28B2F4191B5}" destId="{3151FCCB-EE45-490E-978C-88D232A0AC10}" srcOrd="0" destOrd="0" presId="urn:microsoft.com/office/officeart/2005/8/layout/chevron2"/>
    <dgm:cxn modelId="{3184511F-40A2-4053-9F81-B4BD7986A4F4}" type="presParOf" srcId="{D93DA924-4665-4CDE-82E0-43C62FCB64E7}" destId="{DCC561EE-76F4-4E32-8D3B-9B80934980A2}" srcOrd="0" destOrd="0" presId="urn:microsoft.com/office/officeart/2005/8/layout/chevron2"/>
    <dgm:cxn modelId="{9374708A-42E5-4428-879F-D9B752E0C2CE}" type="presParOf" srcId="{DCC561EE-76F4-4E32-8D3B-9B80934980A2}" destId="{DF33D44D-9D9F-4CD2-8E08-9459503D2A96}" srcOrd="0" destOrd="0" presId="urn:microsoft.com/office/officeart/2005/8/layout/chevron2"/>
    <dgm:cxn modelId="{711EEF4E-6753-4C1F-A816-B380D76B87B8}" type="presParOf" srcId="{DCC561EE-76F4-4E32-8D3B-9B80934980A2}" destId="{AE4A8F3A-6015-4614-8580-6E2E8FF093B2}" srcOrd="1" destOrd="0" presId="urn:microsoft.com/office/officeart/2005/8/layout/chevron2"/>
    <dgm:cxn modelId="{6FC6AEFB-CE9A-4C92-9418-D7DC0BE2A5E5}" type="presParOf" srcId="{D93DA924-4665-4CDE-82E0-43C62FCB64E7}" destId="{A50F39F9-CD40-4E6E-913C-6F98F57DE75C}" srcOrd="1" destOrd="0" presId="urn:microsoft.com/office/officeart/2005/8/layout/chevron2"/>
    <dgm:cxn modelId="{366FFC3E-F933-47B2-8D69-21F095685FF2}" type="presParOf" srcId="{D93DA924-4665-4CDE-82E0-43C62FCB64E7}" destId="{5C77CB12-049C-49C4-86D1-F9A20027493B}" srcOrd="2" destOrd="0" presId="urn:microsoft.com/office/officeart/2005/8/layout/chevron2"/>
    <dgm:cxn modelId="{1BFACD14-C9DA-437E-AABE-DF2E2F8151C0}" type="presParOf" srcId="{5C77CB12-049C-49C4-86D1-F9A20027493B}" destId="{209D2979-6F95-4CF6-9F97-46EE1B187C90}" srcOrd="0" destOrd="0" presId="urn:microsoft.com/office/officeart/2005/8/layout/chevron2"/>
    <dgm:cxn modelId="{5D8CDA48-3E33-4D1F-8022-55C6F212F484}" type="presParOf" srcId="{5C77CB12-049C-49C4-86D1-F9A20027493B}" destId="{CB9E8685-89D0-4310-B428-48BDD57DA230}" srcOrd="1" destOrd="0" presId="urn:microsoft.com/office/officeart/2005/8/layout/chevron2"/>
    <dgm:cxn modelId="{D10B046E-9DA1-4FA6-972A-1A62F86513E1}" type="presParOf" srcId="{D93DA924-4665-4CDE-82E0-43C62FCB64E7}" destId="{DD6B936D-75D3-45AF-B871-9E7A68C587CE}" srcOrd="3" destOrd="0" presId="urn:microsoft.com/office/officeart/2005/8/layout/chevron2"/>
    <dgm:cxn modelId="{AEC2D2CD-66BC-43CA-A62A-94200BBACFFA}" type="presParOf" srcId="{D93DA924-4665-4CDE-82E0-43C62FCB64E7}" destId="{91DC3665-6620-43B2-A86A-C1A68C5EFAB5}" srcOrd="4" destOrd="0" presId="urn:microsoft.com/office/officeart/2005/8/layout/chevron2"/>
    <dgm:cxn modelId="{945AD646-EF9F-40E6-996D-F56519774BD1}" type="presParOf" srcId="{91DC3665-6620-43B2-A86A-C1A68C5EFAB5}" destId="{7D2945F6-65FC-4375-8FBC-EF4382C074BE}" srcOrd="0" destOrd="0" presId="urn:microsoft.com/office/officeart/2005/8/layout/chevron2"/>
    <dgm:cxn modelId="{05F36523-1AA0-4A05-B2CA-F97B82E408A2}" type="presParOf" srcId="{91DC3665-6620-43B2-A86A-C1A68C5EFAB5}" destId="{2C9E30B8-FF50-4AD8-8C0A-5CBC4B35E562}" srcOrd="1" destOrd="0" presId="urn:microsoft.com/office/officeart/2005/8/layout/chevron2"/>
    <dgm:cxn modelId="{E0B46CD7-878C-49E6-BF81-F1D12EE15C8C}" type="presParOf" srcId="{D93DA924-4665-4CDE-82E0-43C62FCB64E7}" destId="{C0040B64-0877-4B0E-BCCC-9079883883FE}" srcOrd="5" destOrd="0" presId="urn:microsoft.com/office/officeart/2005/8/layout/chevron2"/>
    <dgm:cxn modelId="{3BBE57C4-5DAE-4731-9FBD-DD41F128BBA2}" type="presParOf" srcId="{D93DA924-4665-4CDE-82E0-43C62FCB64E7}" destId="{4C84C90D-82A0-4961-9F5D-DBB3C8B3B6B9}" srcOrd="6" destOrd="0" presId="urn:microsoft.com/office/officeart/2005/8/layout/chevron2"/>
    <dgm:cxn modelId="{8355097F-4948-4AF5-816F-A4A93866EF4F}" type="presParOf" srcId="{4C84C90D-82A0-4961-9F5D-DBB3C8B3B6B9}" destId="{449D1C54-267C-45E8-9C6A-1BA474C6D052}" srcOrd="0" destOrd="0" presId="urn:microsoft.com/office/officeart/2005/8/layout/chevron2"/>
    <dgm:cxn modelId="{79390A8A-9844-406D-9D34-CBF12ABFB315}" type="presParOf" srcId="{4C84C90D-82A0-4961-9F5D-DBB3C8B3B6B9}" destId="{3151FCCB-EE45-490E-978C-88D232A0AC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3D44D-9D9F-4CD2-8E08-9459503D2A96}">
      <dsp:nvSpPr>
        <dsp:cNvPr id="0" name=""/>
        <dsp:cNvSpPr/>
      </dsp:nvSpPr>
      <dsp:spPr>
        <a:xfrm rot="5400000">
          <a:off x="259522" y="-259522"/>
          <a:ext cx="1322191" cy="18412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-5400000">
        <a:off x="0" y="0"/>
        <a:ext cx="1841235" cy="1322191"/>
      </dsp:txXfrm>
    </dsp:sp>
    <dsp:sp modelId="{AE4A8F3A-6015-4614-8580-6E2E8FF093B2}">
      <dsp:nvSpPr>
        <dsp:cNvPr id="0" name=""/>
        <dsp:cNvSpPr/>
      </dsp:nvSpPr>
      <dsp:spPr>
        <a:xfrm rot="5400000">
          <a:off x="4294137" y="-2452901"/>
          <a:ext cx="720561" cy="5626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Обустройство пешеходных переходов по </a:t>
          </a:r>
          <a:r>
            <a:rPr lang="ru-RU" sz="1400" kern="1200" dirty="0" err="1" smtClean="0"/>
            <a:t>ул.Москового</a:t>
          </a:r>
          <a:r>
            <a:rPr lang="ru-RU" sz="1400" kern="1200" dirty="0" smtClean="0"/>
            <a:t>  329,4 тыс. руб.</a:t>
          </a:r>
          <a:endParaRPr lang="ru-RU" sz="1400" kern="1200" dirty="0"/>
        </a:p>
      </dsp:txBody>
      <dsp:txXfrm rot="-5400000">
        <a:off x="1841236" y="35175"/>
        <a:ext cx="5591189" cy="650211"/>
      </dsp:txXfrm>
    </dsp:sp>
    <dsp:sp modelId="{209D2979-6F95-4CF6-9F97-46EE1B187C90}">
      <dsp:nvSpPr>
        <dsp:cNvPr id="0" name=""/>
        <dsp:cNvSpPr/>
      </dsp:nvSpPr>
      <dsp:spPr>
        <a:xfrm rot="5400000">
          <a:off x="222894" y="471200"/>
          <a:ext cx="1395446" cy="18412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-5400000">
        <a:off x="0" y="694094"/>
        <a:ext cx="1841235" cy="1395446"/>
      </dsp:txXfrm>
    </dsp:sp>
    <dsp:sp modelId="{CB9E8685-89D0-4310-B428-48BDD57DA230}">
      <dsp:nvSpPr>
        <dsp:cNvPr id="0" name=""/>
        <dsp:cNvSpPr/>
      </dsp:nvSpPr>
      <dsp:spPr>
        <a:xfrm rot="5400000">
          <a:off x="4319748" y="-1784426"/>
          <a:ext cx="669337" cy="5626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Работы по благоустройству, в </a:t>
          </a:r>
          <a:r>
            <a:rPr lang="ru-RU" sz="1400" kern="1200" dirty="0" err="1" smtClean="0"/>
            <a:t>т.ч</a:t>
          </a:r>
          <a:r>
            <a:rPr lang="ru-RU" sz="1400" kern="1200" dirty="0" smtClean="0"/>
            <a:t>. чистка свалок  164,3 </a:t>
          </a:r>
          <a:r>
            <a:rPr lang="ru-RU" sz="1400" kern="1200" dirty="0" err="1" smtClean="0"/>
            <a:t>тыс.руб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 rot="-5400000">
        <a:off x="1841235" y="726761"/>
        <a:ext cx="5593690" cy="603989"/>
      </dsp:txXfrm>
    </dsp:sp>
    <dsp:sp modelId="{7D2945F6-65FC-4375-8FBC-EF4382C074BE}">
      <dsp:nvSpPr>
        <dsp:cNvPr id="0" name=""/>
        <dsp:cNvSpPr/>
      </dsp:nvSpPr>
      <dsp:spPr>
        <a:xfrm rot="5400000">
          <a:off x="222999" y="1179110"/>
          <a:ext cx="1395235" cy="18412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-5400000">
        <a:off x="-1" y="1402110"/>
        <a:ext cx="1841235" cy="1395235"/>
      </dsp:txXfrm>
    </dsp:sp>
    <dsp:sp modelId="{2C9E30B8-FF50-4AD8-8C0A-5CBC4B35E562}">
      <dsp:nvSpPr>
        <dsp:cNvPr id="0" name=""/>
        <dsp:cNvSpPr/>
      </dsp:nvSpPr>
      <dsp:spPr>
        <a:xfrm rot="5400000">
          <a:off x="4293154" y="-1083773"/>
          <a:ext cx="722527" cy="5626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Замена освещения по </a:t>
          </a:r>
          <a:r>
            <a:rPr lang="ru-RU" sz="1400" kern="1200" dirty="0" err="1" smtClean="0"/>
            <a:t>ул.Мира</a:t>
          </a:r>
          <a:r>
            <a:rPr lang="ru-RU" sz="1400" kern="1200" dirty="0" smtClean="0"/>
            <a:t>  , ул. Москового, </a:t>
          </a:r>
          <a:r>
            <a:rPr lang="ru-RU" sz="1400" kern="1200" dirty="0" err="1" smtClean="0"/>
            <a:t>х.Озерский</a:t>
          </a:r>
          <a:r>
            <a:rPr lang="ru-RU" sz="1400" kern="1200" dirty="0" smtClean="0"/>
            <a:t> 272,8 тыс. руб.</a:t>
          </a:r>
          <a:endParaRPr lang="ru-RU" sz="1400" kern="1200" dirty="0"/>
        </a:p>
      </dsp:txBody>
      <dsp:txXfrm rot="-5400000">
        <a:off x="1841236" y="1403416"/>
        <a:ext cx="5591093" cy="651985"/>
      </dsp:txXfrm>
    </dsp:sp>
    <dsp:sp modelId="{449D1C54-267C-45E8-9C6A-1BA474C6D052}">
      <dsp:nvSpPr>
        <dsp:cNvPr id="0" name=""/>
        <dsp:cNvSpPr/>
      </dsp:nvSpPr>
      <dsp:spPr>
        <a:xfrm rot="5400000">
          <a:off x="222999" y="1897858"/>
          <a:ext cx="1395235" cy="18412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 rot="-5400000">
        <a:off x="-1" y="2120858"/>
        <a:ext cx="1841235" cy="1395235"/>
      </dsp:txXfrm>
    </dsp:sp>
    <dsp:sp modelId="{3151FCCB-EE45-490E-978C-88D232A0AC10}">
      <dsp:nvSpPr>
        <dsp:cNvPr id="0" name=""/>
        <dsp:cNvSpPr/>
      </dsp:nvSpPr>
      <dsp:spPr>
        <a:xfrm rot="5400000">
          <a:off x="4307310" y="-377842"/>
          <a:ext cx="694214" cy="56263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Выборы депутата х .Озерский  201,9 </a:t>
          </a:r>
          <a:r>
            <a:rPr lang="ru-RU" sz="1400" kern="1200" dirty="0" err="1" smtClean="0"/>
            <a:t>тыс.руб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 rot="-5400000">
        <a:off x="1841236" y="2122121"/>
        <a:ext cx="5592475" cy="626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612C96-A0F8-4C23-949F-3832955C3E6F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9980D5-CA23-41BB-9B0D-3BACC7D73E1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49976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К ОТЧЕТУ ОБ ИСПОЛНЕНИИ БЮДЖЕТА 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ВЕРХНЕСЕРЕБРЯКОВСКОГО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СЕЛЬСКОГО ПОСЕЛЕНИЯ ЗА 2017 ГОД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1"/>
            <a:ext cx="4040188" cy="295232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744416" cy="2952328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413000"/>
            <a:ext cx="62738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3717032"/>
            <a:ext cx="446449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МЕСТНОГО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БЮДЖЕТА В 2017 году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395337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0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ДИНАМИКА РАСХОДОВ БЮДЖЕТА ВЕРХНЕСЕРЕБРЯКОВСКОГО СЕЛЬСКОГО ПОСЕЛЕНИЯ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93475"/>
              </p:ext>
            </p:extLst>
          </p:nvPr>
        </p:nvGraphicFramePr>
        <p:xfrm>
          <a:off x="457200" y="1600200"/>
          <a:ext cx="8363272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2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</a:rPr>
              <a:t>Расходы на реализацию муниципальных программ </a:t>
            </a:r>
            <a:r>
              <a:rPr lang="ru-RU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Верхнесеребряковского </a:t>
            </a:r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</a:rPr>
              <a:t>сельского поселения в 2017 году 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2400" b="1" kern="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b="1" kern="0" dirty="0">
                <a:solidFill>
                  <a:srgbClr val="FFFF00"/>
                </a:solidFill>
                <a:latin typeface="Times New Roman" pitchFamily="18" charset="0"/>
              </a:rPr>
              <a:t>составили – </a:t>
            </a:r>
            <a:r>
              <a:rPr lang="ru-RU" sz="2400" b="1" kern="0" dirty="0" smtClean="0">
                <a:solidFill>
                  <a:srgbClr val="FFFF00"/>
                </a:solidFill>
                <a:latin typeface="Times New Roman" pitchFamily="18" charset="0"/>
              </a:rPr>
              <a:t>7766,2 </a:t>
            </a:r>
            <a:r>
              <a:rPr lang="ru-RU" sz="2400" b="1" kern="0" dirty="0" err="1" smtClean="0">
                <a:solidFill>
                  <a:srgbClr val="FFFF00"/>
                </a:solidFill>
                <a:latin typeface="Times New Roman" pitchFamily="18" charset="0"/>
              </a:rPr>
              <a:t>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697936"/>
              </p:ext>
            </p:extLst>
          </p:nvPr>
        </p:nvGraphicFramePr>
        <p:xfrm>
          <a:off x="467544" y="1412776"/>
          <a:ext cx="807524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47"/>
                <a:gridCol w="2691747"/>
                <a:gridCol w="2691747"/>
              </a:tblGrid>
              <a:tr h="1593709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воде 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31,2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Развитие муниципальной службы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27,6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20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Охрана окружающей среды и рациональное природопользование</a:t>
                      </a:r>
                    </a:p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182,3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. </a:t>
                      </a:r>
                      <a:endParaRPr lang="ru-RU" sz="20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93709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Обеспечение качественными жилищно- коммунальными услугами населения Верхнесеребряковского сельского поселения</a:t>
                      </a:r>
                    </a:p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173,3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Энергосбережение и повышение энергетической эффективности </a:t>
                      </a:r>
                    </a:p>
                    <a:p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272,8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.руб.</a:t>
                      </a:r>
                      <a:endParaRPr lang="ru-RU" sz="20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Обеспечение общественного порядка и противодействие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преступности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3,5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593709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3356,9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тыс.руб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Развитие культуры</a:t>
                      </a:r>
                    </a:p>
                    <a:p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2982,4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. </a:t>
                      </a:r>
                      <a:endParaRPr lang="ru-RU" sz="2400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 транспортной системы</a:t>
                      </a:r>
                    </a:p>
                    <a:p>
                      <a:r>
                        <a:rPr lang="ru-RU" sz="2000" dirty="0" smtClean="0"/>
                        <a:t>736,1 </a:t>
                      </a:r>
                      <a:r>
                        <a:rPr lang="ru-RU" sz="2000" dirty="0" err="1" smtClean="0"/>
                        <a:t>тыс.руб</a:t>
                      </a:r>
                      <a:endParaRPr lang="ru-RU" sz="20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6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</a:rPr>
              <a:t>ОСНОВНЫЕ </a:t>
            </a:r>
            <a:r>
              <a:rPr lang="ru-RU" sz="2000" b="1" i="1" kern="0" dirty="0" smtClean="0">
                <a:solidFill>
                  <a:srgbClr val="FFFF00"/>
                </a:solidFill>
                <a:latin typeface="Times New Roman" pitchFamily="18" charset="0"/>
              </a:rPr>
              <a:t>НАПРАВЛЕНИЯ </a:t>
            </a:r>
            <a: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</a:rPr>
              <a:t>РАСХОДОВ  </a:t>
            </a:r>
            <a:b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i="1" kern="0" dirty="0" smtClean="0">
                <a:solidFill>
                  <a:srgbClr val="FFFF00"/>
                </a:solidFill>
                <a:latin typeface="Times New Roman" pitchFamily="18" charset="0"/>
              </a:rPr>
              <a:t>ВЕРХНЕСЕРЕБРЯКОВСКОГО </a:t>
            </a:r>
            <a: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</a:rPr>
              <a:t>СЕЛЬСКОГО ПОСЕЛЕНИЯ </a:t>
            </a:r>
            <a:b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000" b="1" i="1" kern="0" dirty="0">
                <a:solidFill>
                  <a:srgbClr val="FFFF00"/>
                </a:solidFill>
                <a:latin typeface="Times New Roman" pitchFamily="18" charset="0"/>
              </a:rPr>
              <a:t>В 2017 ГОДУ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959401"/>
              </p:ext>
            </p:extLst>
          </p:nvPr>
        </p:nvGraphicFramePr>
        <p:xfrm>
          <a:off x="395536" y="1628800"/>
          <a:ext cx="7467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7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</a:t>
            </a:r>
            <a:r>
              <a:rPr lang="ru-RU" sz="20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Corbel"/>
                <a:ea typeface="+mn-ea"/>
                <a:cs typeface="+mn-cs"/>
              </a:rPr>
              <a:t/>
            </a:r>
            <a:br>
              <a:rPr lang="ru-RU" sz="2000" b="1" dirty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Corbel"/>
                <a:ea typeface="+mn-ea"/>
                <a:cs typeface="+mn-cs"/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28867"/>
            <a:ext cx="324036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059556"/>
              </p:ext>
            </p:extLst>
          </p:nvPr>
        </p:nvGraphicFramePr>
        <p:xfrm>
          <a:off x="394065" y="2132856"/>
          <a:ext cx="7058255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11663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РАСХОДОВ БЮДЖЕТА ВЕРХНЕСЕРЕБРЯКОВСКОГО СЕЛЬСКОГО ПОСЕЛЕНИЯ   НА КУЛЬТУРУ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7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5173" cy="13590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бюджетной политики Верхнесеребряковского сельского поселения в 2017 году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1700808"/>
            <a:ext cx="7848872" cy="120243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наращивание темпов роста собственных (налоговых и неналоговых) доходов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5085184"/>
            <a:ext cx="7848872" cy="134644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выполнение принятых обязательств перед гражданами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752" y="3356992"/>
            <a:ext cx="7873656" cy="12710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30" dirty="0">
                <a:solidFill>
                  <a:srgbClr val="002060"/>
                </a:solidFill>
                <a:latin typeface="Times New Roman"/>
                <a:ea typeface="Times New Roman"/>
              </a:rPr>
              <a:t>обеспечение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устойчивости местного бюджета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89040"/>
            <a:ext cx="7704856" cy="1682347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Уточненный объем бюджета сельского поселения за 2017 год в редакции решения Собрания депутатов Верхнесеребряковского сельского поселения от 27.12.2017 №37 установлен по доходам в сумме 8478,8 тыс. рублей, по расходам в сумме 10091,2 тыс. рублей</a:t>
            </a:r>
            <a:endParaRPr lang="ru-RU" sz="20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7774632" cy="29523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Бюджет Верхнесеребряковского сельского поселения на 2017 год утвержден решением Собрания депутатов Верхнесеребряковского сельского поселения от 29.12.2016 №16 «О бюджете Верхнесеребряковского сельского поселения Зимовниковского района на 2017 год и плановый период 2018-2019 годов» в объеме: по доходам - в сумме 6834,3 тыс. рублей и расходам в сумме 6834,3 тыс. рублей; прогнозируемый дефицит бюджета на 2017 год установлен в сумме 0,0 тыс. рублей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2856"/>
            <a:ext cx="7774632" cy="4248471"/>
          </a:xfrm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lvl="0" indent="-342900" eaLnBrk="0" hangingPunct="0">
              <a:spcBef>
                <a:spcPts val="0"/>
              </a:spcBef>
              <a:defRPr/>
            </a:pPr>
            <a:r>
              <a:rPr lang="ru-RU" sz="24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br>
              <a:rPr lang="ru-RU" sz="24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ru-RU" sz="27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Местный бюджет в </a:t>
            </a:r>
            <a: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2017 году сформирован и исполнен в программной структуре расходов на основе утвержденных Администрацией Верхнесеребряковского </a:t>
            </a:r>
            <a:r>
              <a:rPr lang="ru-RU" sz="27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сельского </a:t>
            </a:r>
            <a: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поселения </a:t>
            </a:r>
            <a:b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9 муниципальных </a:t>
            </a:r>
            <a: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программ.</a:t>
            </a:r>
            <a:b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 их реализацию в 2017 году было направлено </a:t>
            </a:r>
            <a:r>
              <a:rPr lang="ru-RU" sz="27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7766,2</a:t>
            </a:r>
            <a:r>
              <a:rPr lang="ru-RU" sz="270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тыс. рублей или </a:t>
            </a:r>
            <a:r>
              <a:rPr lang="ru-RU" sz="2700" b="0" kern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95 процентов </a:t>
            </a:r>
            <a:r>
              <a:rPr lang="ru-RU" sz="2700" b="0" kern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всех расходов местного бюджета</a:t>
            </a:r>
            <a:endParaRPr lang="ru-RU" sz="27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5800" y="332656"/>
            <a:ext cx="8062664" cy="1008112"/>
          </a:xfrm>
        </p:spPr>
        <p:txBody>
          <a:bodyPr>
            <a:noAutofit/>
          </a:bodyPr>
          <a:lstStyle/>
          <a:p>
            <a:r>
              <a:rPr lang="ru-RU" sz="28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местного бюджета на основе муниципальных программ </a:t>
            </a:r>
            <a:r>
              <a:rPr lang="ru-RU" sz="28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Верхнесеребряковского </a:t>
            </a:r>
            <a:r>
              <a:rPr lang="ru-RU" sz="28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44825"/>
            <a:ext cx="6629400" cy="356537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Бюджету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Верхнесеребряковского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сельского поселения предоставлено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4174,3 </a:t>
            </a:r>
            <a:r>
              <a:rPr lang="ru-RU" sz="2000" b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тыс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 . рублей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безвозмездных поступлений из бюджетов других уровней. В их числе дотация на выравнивание бюджетной обеспеченности   в сумме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3371,4 </a:t>
            </a:r>
            <a:r>
              <a:rPr lang="ru-RU" sz="2000" b="0" dirty="0" err="1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тыс.рублей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(133,3%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к уровню 2016 года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).</a:t>
            </a:r>
            <a:b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Просроченная кредиторская задолженность по расходам бюджета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Верхнесеребряковского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сельского поселения на 01.01.2018 года отсутствует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.</a:t>
            </a:r>
            <a:b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  Муниципальный долг на 01.01.2018 года отсутствует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.</a:t>
            </a:r>
            <a:b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 Бюджет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</a:rPr>
              <a:t>Верхнесеребряковского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сельского поселения исполнен с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профицитом 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в сумме </a:t>
            </a:r>
            <a:r>
              <a:rPr lang="ru-RU" sz="2000" b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1684,3 </a:t>
            </a:r>
            <a:r>
              <a:rPr lang="ru-RU" sz="2000" b="0" dirty="0" err="1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тыс.руб</a:t>
            </a:r>
            <a:r>
              <a:rPr lang="ru-RU" sz="2000" b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8208912" cy="576064"/>
          </a:xfrm>
        </p:spPr>
        <p:txBody>
          <a:bodyPr>
            <a:normAutofit/>
          </a:bodyPr>
          <a:lstStyle/>
          <a:p>
            <a:r>
              <a:rPr lang="ru-RU" sz="28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местного бюджета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1924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ВЕРХНЕСЕРЕБРЯКОВСКОГО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СЕЛЬСКОГО ПОСЕЛЕНИЯ ЗА 2017 ГОД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0376"/>
              </p:ext>
            </p:extLst>
          </p:nvPr>
        </p:nvGraphicFramePr>
        <p:xfrm>
          <a:off x="179512" y="1052737"/>
          <a:ext cx="8424936" cy="54665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87408"/>
                <a:gridCol w="1012019"/>
                <a:gridCol w="907671"/>
                <a:gridCol w="1203326"/>
                <a:gridCol w="980549"/>
                <a:gridCol w="833963"/>
              </a:tblGrid>
              <a:tr h="14180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2017г.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(тыс.р.)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Факт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2017г.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(тыс.р.)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Отклонения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(+)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(-)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% исп.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Уд.вес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 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доходы, всего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т.числе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4304,5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4073,9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-230,6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94,6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336,8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423,9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125,9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1234,3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1282,7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104,0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 на имущество физических лиц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70,5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Земельный налог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2556,2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2016,1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-540,1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78,9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Государственная пошлина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93,8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66,5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65,9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99,1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-12,3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от компенсации затрат на отопление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157,0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-157,0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 поступления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4174,3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4 174,3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ДОХОДЫ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8478,8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8248,2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-230,6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5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10550"/>
              </p:ext>
            </p:extLst>
          </p:nvPr>
        </p:nvGraphicFramePr>
        <p:xfrm>
          <a:off x="251520" y="1052737"/>
          <a:ext cx="8640959" cy="5478327"/>
        </p:xfrm>
        <a:graphic>
          <a:graphicData uri="http://schemas.openxmlformats.org/drawingml/2006/table">
            <a:tbl>
              <a:tblPr/>
              <a:tblGrid>
                <a:gridCol w="5947735"/>
                <a:gridCol w="561286"/>
                <a:gridCol w="561286"/>
                <a:gridCol w="1570652"/>
              </a:tblGrid>
              <a:tr h="358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MS Sans Serif"/>
                          <a:ea typeface="Times New Roman"/>
                          <a:cs typeface="MS Sans Serif"/>
                        </a:rPr>
                        <a:t>	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 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Рз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ПР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Кассовое </a:t>
                      </a:r>
                      <a:b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исполнение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       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3577,8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779,7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                    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2557,4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проведения выборов и референдумов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07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201,9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Другие общегосударственные вопросы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38,8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ОБОРОНА              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69,3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Мобилизационная и вневойсковая подготовка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69,3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БЕЗРПАСНОСТЬ И ПРАВООХРАНИТЕЛЬНАЯ ДЕЯТЕЛЬНОСТЬ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09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31,2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            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830,2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Дорожное хозяйство (дорожные фонды)                           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09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736,1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Другие вопросы в области национальной экономики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94,1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                      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554,4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Коммунальное хозяйство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Благоустройство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554,4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07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8,3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07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8,3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КУЛЬТУРА, КИНЕМАТОГРАФИЯ 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08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3050,4</a:t>
                      </a: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                                            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08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3050,4</a:t>
                      </a: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54,7</a:t>
                      </a: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Пенсионное обеспечение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ru-RU" sz="12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54,7</a:t>
                      </a: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                                              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8176,3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1082" marR="31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8864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бюджета Верхнесеребряковского сельского поселения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2017 год</a:t>
            </a:r>
          </a:p>
        </p:txBody>
      </p:sp>
    </p:spTree>
    <p:extLst>
      <p:ext uri="{BB962C8B-B14F-4D97-AF65-F5344CB8AC3E}">
        <p14:creationId xmlns:p14="http://schemas.microsoft.com/office/powerpoint/2010/main" val="32645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28800"/>
            <a:ext cx="6480048" cy="4248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260648"/>
            <a:ext cx="7523326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  БЮДЖЕТА ВЕРХНЕСЕРЕБРЯКОВСКОГО СЕЛЬСКОГО ПОСЕЛЕНИЯ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6489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3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СТРУКТУРА ДОХОДОВ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МЕСТНОГО</a:t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БЮДЖЕТА В 2017 году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037838"/>
              </p:ext>
            </p:extLst>
          </p:nvPr>
        </p:nvGraphicFramePr>
        <p:xfrm>
          <a:off x="457200" y="1340768"/>
          <a:ext cx="814724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69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2409</TotalTime>
  <Words>691</Words>
  <Application>Microsoft Office PowerPoint</Application>
  <PresentationFormat>Экран (4:3)</PresentationFormat>
  <Paragraphs>234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                   БЮДЖЕТ ДЛЯ ГРАЖДАН          К ОТЧЕТУ ОБ ИСПОЛНЕНИИ БЮДЖЕТА                       ВЕРХНЕСЕРЕБРЯКОВСКОГО            СЕЛЬСКОГО ПОСЕЛЕНИЯ ЗА 2017 ГОД</vt:lpstr>
      <vt:lpstr>Задачи бюджетной политики Верхнесеребряковского сельского поселения в 2017 году</vt:lpstr>
      <vt:lpstr>Уточненный объем бюджета сельского поселения за 2017 год в редакции решения Собрания депутатов Верхнесеребряковского сельского поселения от 27.12.2017 №37 установлен по доходам в сумме 8478,8 тыс. рублей, по расходам в сумме 10091,2 тыс. рублей</vt:lpstr>
      <vt:lpstr>      Местный бюджет в 2017 году сформирован и исполнен в программной структуре расходов на основе утвержденных Администрацией Верхнесеребряковского сельского поселения  9 муниципальных программ. На их реализацию в 2017 году было направлено 7766,2 тыс. рублей или 95 процентов всех расходов местного бюджета</vt:lpstr>
      <vt:lpstr>Бюджету Верхнесеребряковского сельского поселения предоставлено 4174,3 тыс . рублей безвозмездных поступлений из бюджетов других уровней. В их числе дотация на выравнивание бюджетной обеспеченности   в сумме 3371,4 тыс.рублей (133,3% к уровню 2016 года).  Просроченная кредиторская задолженность по расходам бюджета Верхнесеребряковского сельского поселения на 01.01.2018 года отсутствует.    Муниципальный долг на 01.01.2018 года отсутствует.   Бюджет Верхнесеребряковского  сельского поселения исполнен с профицитом в сумме 1684,3 тыс.руб.</vt:lpstr>
      <vt:lpstr>Презентация PowerPoint</vt:lpstr>
      <vt:lpstr>Презентация PowerPoint</vt:lpstr>
      <vt:lpstr>Презентация PowerPoint</vt:lpstr>
      <vt:lpstr>        СТРУКТУРА ДОХОДОВ МЕСТНОГО                   БЮДЖЕТА В 2017 году</vt:lpstr>
      <vt:lpstr>СТРУКТУРА РАСХОДОВ МЕСТНОГО                   БЮДЖЕТА В 2017 году</vt:lpstr>
      <vt:lpstr>                 ДИНАМИКА РАСХОДОВ БЮДЖЕТА ВЕРХНЕСЕРЕБРЯКОВСКОГО СЕЛЬСКОГО ПОСЕЛЕНИЯ</vt:lpstr>
      <vt:lpstr>Расходы на реализацию муниципальных программ Верхнесеребряковского сельского поселения в 2017 году  составили – 7766,2 тыс.рублей</vt:lpstr>
      <vt:lpstr>ОСНОВНЫЕ НАПРАВЛЕНИЯ РАСХОДОВ   ВЕРХНЕСЕРЕБРЯКОВСКОГО СЕЛЬСКОГО ПОСЕЛЕНИЯ  В 2017 ГОДУ</vt:lpstr>
      <vt:lpstr>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2018-05-11T07:02:02Z</dcterms:created>
  <dcterms:modified xsi:type="dcterms:W3CDTF">2018-11-12T12:54:39Z</dcterms:modified>
</cp:coreProperties>
</file>