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85" r:id="rId2"/>
    <p:sldId id="281" r:id="rId3"/>
    <p:sldId id="280" r:id="rId4"/>
    <p:sldId id="279" r:id="rId5"/>
    <p:sldId id="267" r:id="rId6"/>
    <p:sldId id="262" r:id="rId7"/>
    <p:sldId id="278" r:id="rId8"/>
    <p:sldId id="282" r:id="rId9"/>
    <p:sldId id="268" r:id="rId10"/>
    <p:sldId id="269" r:id="rId11"/>
    <p:sldId id="270" r:id="rId12"/>
    <p:sldId id="271" r:id="rId13"/>
    <p:sldId id="272" r:id="rId14"/>
    <p:sldId id="273" r:id="rId15"/>
    <p:sldId id="276" r:id="rId16"/>
    <p:sldId id="28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66FFFF"/>
    <a:srgbClr val="CCFFFF"/>
    <a:srgbClr val="CCCCFF"/>
    <a:srgbClr val="F193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Млн.руб.</c:v>
                </c:pt>
              </c:strCache>
            </c:strRef>
          </c:tx>
          <c:spPr>
            <a:solidFill>
              <a:srgbClr val="FF99FF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2015г</c:v>
                </c:pt>
                <c:pt idx="1">
                  <c:v>2016г</c:v>
                </c:pt>
                <c:pt idx="2">
                  <c:v>2017г</c:v>
                </c:pt>
                <c:pt idx="3">
                  <c:v>2018г</c:v>
                </c:pt>
                <c:pt idx="4">
                  <c:v>2019г</c:v>
                </c:pt>
                <c:pt idx="5">
                  <c:v>2020г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8103.5</c:v>
                </c:pt>
                <c:pt idx="1">
                  <c:v>11485.1</c:v>
                </c:pt>
                <c:pt idx="2">
                  <c:v>10091.200000000001</c:v>
                </c:pt>
                <c:pt idx="3">
                  <c:v>12717</c:v>
                </c:pt>
                <c:pt idx="4">
                  <c:v>8829.1</c:v>
                </c:pt>
                <c:pt idx="5">
                  <c:v>7200.7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565952"/>
        <c:axId val="99567488"/>
      </c:barChart>
      <c:catAx>
        <c:axId val="99565952"/>
        <c:scaling>
          <c:orientation val="minMax"/>
        </c:scaling>
        <c:delete val="0"/>
        <c:axPos val="b"/>
        <c:majorTickMark val="out"/>
        <c:minorTickMark val="none"/>
        <c:tickLblPos val="nextTo"/>
        <c:crossAx val="99567488"/>
        <c:crosses val="autoZero"/>
        <c:auto val="1"/>
        <c:lblAlgn val="ctr"/>
        <c:lblOffset val="100"/>
        <c:noMultiLvlLbl val="0"/>
      </c:catAx>
      <c:valAx>
        <c:axId val="995674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9565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073223485953168"/>
          <c:y val="0.52534645669291347"/>
          <c:w val="0.10926776514046856"/>
          <c:h val="7.5640201224846909E-2"/>
        </c:manualLayout>
      </c:layout>
      <c:overlay val="0"/>
      <c:spPr>
        <a:solidFill>
          <a:srgbClr val="FF99FF"/>
        </a:solidFill>
        <a:ln>
          <a:solidFill>
            <a:srgbClr val="FF99FF"/>
          </a:solidFill>
        </a:ln>
      </c:spPr>
      <c:txPr>
        <a:bodyPr/>
        <a:lstStyle/>
        <a:p>
          <a:pPr>
            <a:defRPr>
              <a:solidFill>
                <a:srgbClr val="FF99FF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НДФЛ</c:v>
                </c:pt>
                <c:pt idx="1">
                  <c:v>Сельхозналог</c:v>
                </c:pt>
                <c:pt idx="2">
                  <c:v>Имущесво физ.лиц</c:v>
                </c:pt>
                <c:pt idx="3">
                  <c:v>Земельный налог</c:v>
                </c:pt>
                <c:pt idx="4">
                  <c:v>Госпошлина</c:v>
                </c:pt>
                <c:pt idx="5">
                  <c:v>Аренда имущества</c:v>
                </c:pt>
                <c:pt idx="6">
                  <c:v>Штрафы</c:v>
                </c:pt>
                <c:pt idx="7">
                  <c:v>Безвозмездные поступления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501.7</c:v>
                </c:pt>
                <c:pt idx="1">
                  <c:v>1820.9</c:v>
                </c:pt>
                <c:pt idx="2">
                  <c:v>106.1</c:v>
                </c:pt>
                <c:pt idx="3">
                  <c:v>2435.1</c:v>
                </c:pt>
                <c:pt idx="4">
                  <c:v>10.8</c:v>
                </c:pt>
                <c:pt idx="5">
                  <c:v>71.5</c:v>
                </c:pt>
                <c:pt idx="6">
                  <c:v>14.5</c:v>
                </c:pt>
                <c:pt idx="7">
                  <c:v>3868.5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solidFill>
          <a:srgbClr val="CCFFFF"/>
        </a:solidFill>
      </c:spPr>
    </c:plotArea>
    <c:legend>
      <c:legendPos val="r"/>
      <c:layout>
        <c:manualLayout>
          <c:xMode val="edge"/>
          <c:yMode val="edge"/>
          <c:x val="0.6712029746281718"/>
          <c:y val="4.0057607518336709E-2"/>
          <c:w val="0.3195377661125694"/>
          <c:h val="0.89764382380296448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99FF"/>
            </a:solidFill>
            <a:ln>
              <a:solidFill>
                <a:srgbClr val="FF99FF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2015 г.</c:v>
                </c:pt>
                <c:pt idx="1">
                  <c:v>2016г</c:v>
                </c:pt>
                <c:pt idx="2">
                  <c:v>2017 г.</c:v>
                </c:pt>
                <c:pt idx="3">
                  <c:v>2018г</c:v>
                </c:pt>
                <c:pt idx="4">
                  <c:v>Проект 2019г</c:v>
                </c:pt>
                <c:pt idx="5">
                  <c:v>Проект 2020г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649.6</c:v>
                </c:pt>
                <c:pt idx="1">
                  <c:v>697.7</c:v>
                </c:pt>
                <c:pt idx="2">
                  <c:v>423.9</c:v>
                </c:pt>
                <c:pt idx="3">
                  <c:v>504.2</c:v>
                </c:pt>
                <c:pt idx="4">
                  <c:v>501.7</c:v>
                </c:pt>
                <c:pt idx="5">
                  <c:v>513.4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0604928"/>
        <c:axId val="100647680"/>
        <c:axId val="0"/>
      </c:bar3DChart>
      <c:catAx>
        <c:axId val="100604928"/>
        <c:scaling>
          <c:orientation val="minMax"/>
        </c:scaling>
        <c:delete val="0"/>
        <c:axPos val="b"/>
        <c:majorTickMark val="out"/>
        <c:minorTickMark val="none"/>
        <c:tickLblPos val="nextTo"/>
        <c:crossAx val="100647680"/>
        <c:crosses val="autoZero"/>
        <c:auto val="1"/>
        <c:lblAlgn val="ctr"/>
        <c:lblOffset val="100"/>
        <c:noMultiLvlLbl val="0"/>
      </c:catAx>
      <c:valAx>
        <c:axId val="100647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06049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Лист1!$A$2:$A$8</c:f>
              <c:strCache>
                <c:ptCount val="7"/>
                <c:pt idx="0">
                  <c:v>Факт 2013</c:v>
                </c:pt>
                <c:pt idx="1">
                  <c:v>Факт 2014</c:v>
                </c:pt>
                <c:pt idx="2">
                  <c:v>Факт 2015</c:v>
                </c:pt>
                <c:pt idx="3">
                  <c:v>Факт 2016</c:v>
                </c:pt>
                <c:pt idx="4">
                  <c:v>Факт 2017</c:v>
                </c:pt>
                <c:pt idx="5">
                  <c:v>Факт 2018</c:v>
                </c:pt>
                <c:pt idx="6">
                  <c:v>План 2019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491.1</c:v>
                </c:pt>
                <c:pt idx="1">
                  <c:v>278.3</c:v>
                </c:pt>
                <c:pt idx="2">
                  <c:v>2645.4</c:v>
                </c:pt>
                <c:pt idx="3">
                  <c:v>1250.9000000000001</c:v>
                </c:pt>
                <c:pt idx="4">
                  <c:v>1282.7</c:v>
                </c:pt>
                <c:pt idx="5">
                  <c:v>2058.4</c:v>
                </c:pt>
                <c:pt idx="6">
                  <c:v>1820.9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1515648"/>
        <c:axId val="101517952"/>
        <c:axId val="0"/>
      </c:bar3DChart>
      <c:catAx>
        <c:axId val="101515648"/>
        <c:scaling>
          <c:orientation val="minMax"/>
        </c:scaling>
        <c:delete val="0"/>
        <c:axPos val="b"/>
        <c:majorTickMark val="out"/>
        <c:minorTickMark val="none"/>
        <c:tickLblPos val="nextTo"/>
        <c:crossAx val="101517952"/>
        <c:crosses val="autoZero"/>
        <c:auto val="1"/>
        <c:lblAlgn val="ctr"/>
        <c:lblOffset val="100"/>
        <c:noMultiLvlLbl val="0"/>
      </c:catAx>
      <c:valAx>
        <c:axId val="1015179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15156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813173754849581E-2"/>
          <c:y val="3.6272682130949849E-2"/>
          <c:w val="0.70618170534062397"/>
          <c:h val="0.9131431273793478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Факт 2012г.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1"/>
            <c:showVal val="1"/>
            <c:showCatName val="0"/>
            <c:showSerName val="1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года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1794.5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 2013г.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</c:f>
              <c:strCache>
                <c:ptCount val="1"/>
                <c:pt idx="0">
                  <c:v>года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2364.1999999999998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Факт 2014 г.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года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2753.2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Факт 2015г.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года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1955.2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Факт 2016г.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года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2199.4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Факт 2017г.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года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2086.6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Фактт 2018г.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года</c:v>
                </c:pt>
              </c:strCache>
            </c:strRef>
          </c:cat>
          <c:val>
            <c:numRef>
              <c:f>Лист1!$H$2</c:f>
              <c:numCache>
                <c:formatCode>General</c:formatCode>
                <c:ptCount val="1"/>
                <c:pt idx="0">
                  <c:v>2455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Проект 2019г.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года</c:v>
                </c:pt>
              </c:strCache>
            </c:strRef>
          </c:cat>
          <c:val>
            <c:numRef>
              <c:f>Лист1!$I$2</c:f>
              <c:numCache>
                <c:formatCode>General</c:formatCode>
                <c:ptCount val="1"/>
                <c:pt idx="0">
                  <c:v>2541.1999999999998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Проект 2020г.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года</c:v>
                </c:pt>
              </c:strCache>
            </c:strRef>
          </c:cat>
          <c:val>
            <c:numRef>
              <c:f>Лист1!$J$2</c:f>
              <c:numCache>
                <c:formatCode>General</c:formatCode>
                <c:ptCount val="1"/>
                <c:pt idx="0">
                  <c:v>2554.6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0835328"/>
        <c:axId val="100836864"/>
        <c:axId val="0"/>
      </c:bar3DChart>
      <c:catAx>
        <c:axId val="100835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836864"/>
        <c:crosses val="autoZero"/>
        <c:auto val="1"/>
        <c:lblAlgn val="ctr"/>
        <c:lblOffset val="100"/>
        <c:noMultiLvlLbl val="0"/>
      </c:catAx>
      <c:valAx>
        <c:axId val="1008368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100835328"/>
        <c:crosses val="autoZero"/>
        <c:crossBetween val="between"/>
      </c:valAx>
      <c:spPr>
        <a:noFill/>
        <a:ln w="25407">
          <a:noFill/>
        </a:ln>
      </c:spPr>
    </c:plotArea>
    <c:legend>
      <c:legendPos val="r"/>
      <c:layout>
        <c:manualLayout>
          <c:xMode val="edge"/>
          <c:yMode val="edge"/>
          <c:x val="0.77279052529715075"/>
          <c:y val="0.32678342135193722"/>
          <c:w val="0.12852760510988201"/>
          <c:h val="0.37278886934933292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spPr>
    <a:solidFill>
      <a:srgbClr val="CCFFFF"/>
    </a:solidFill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0.70301436965557618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spPr>
              <a:ln>
                <a:solidFill>
                  <a:srgbClr val="002060"/>
                </a:solidFill>
              </a:ln>
            </c:spPr>
          </c:dPt>
          <c:dPt>
            <c:idx val="3"/>
            <c:bubble3D val="0"/>
            <c:spPr>
              <a:solidFill>
                <a:srgbClr val="FF0000"/>
              </a:solidFill>
            </c:spPr>
          </c:dPt>
          <c:dPt>
            <c:idx val="4"/>
            <c:bubble3D val="0"/>
            <c:spPr>
              <a:solidFill>
                <a:srgbClr val="FFC000"/>
              </a:solidFill>
            </c:spPr>
          </c:dPt>
          <c:dPt>
            <c:idx val="5"/>
            <c:bubble3D val="0"/>
            <c:spPr>
              <a:solidFill>
                <a:srgbClr val="7030A0"/>
              </a:solidFill>
            </c:spPr>
          </c:dPt>
          <c:dPt>
            <c:idx val="6"/>
            <c:bubble3D val="0"/>
            <c:spPr>
              <a:solidFill>
                <a:srgbClr val="92D050"/>
              </a:solidFill>
            </c:spPr>
          </c:dPt>
          <c:dPt>
            <c:idx val="7"/>
            <c:bubble3D val="0"/>
            <c:spPr>
              <a:solidFill>
                <a:srgbClr val="00B0F0"/>
              </a:solidFill>
            </c:spPr>
          </c:dPt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Образование</c:v>
                </c:pt>
                <c:pt idx="1">
                  <c:v>Культура, кинематография</c:v>
                </c:pt>
                <c:pt idx="3">
                  <c:v>Нацэкономика</c:v>
                </c:pt>
                <c:pt idx="4">
                  <c:v>ЖКХ и благоустройство</c:v>
                </c:pt>
                <c:pt idx="5">
                  <c:v>Общегосударственные вопросы</c:v>
                </c:pt>
                <c:pt idx="6">
                  <c:v>Нацбезопастность, правоохранит. деятельность, нацоборона</c:v>
                </c:pt>
                <c:pt idx="7">
                  <c:v>Национальная оборона</c:v>
                </c:pt>
              </c:strCache>
            </c:strRef>
          </c:cat>
          <c:val>
            <c:numRef>
              <c:f>Лист1!$B$2:$B$9</c:f>
              <c:numCache>
                <c:formatCode>#,##0.00</c:formatCode>
                <c:ptCount val="8"/>
                <c:pt idx="0" formatCode="General">
                  <c:v>25</c:v>
                </c:pt>
                <c:pt idx="1">
                  <c:v>3654.5</c:v>
                </c:pt>
                <c:pt idx="3" formatCode="General">
                  <c:v>200</c:v>
                </c:pt>
                <c:pt idx="4" formatCode="General">
                  <c:v>387.4</c:v>
                </c:pt>
                <c:pt idx="5" formatCode="General">
                  <c:v>3955.2</c:v>
                </c:pt>
                <c:pt idx="6" formatCode="General">
                  <c:v>60</c:v>
                </c:pt>
                <c:pt idx="7" formatCode="General">
                  <c:v>83.3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solidFill>
          <a:srgbClr val="CCFFFF"/>
        </a:solidFill>
      </c:spPr>
    </c:plotArea>
    <c:legend>
      <c:legendPos val="r"/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7345351695023572"/>
          <c:y val="0.17443700427199574"/>
          <c:w val="0.26546480646334186"/>
          <c:h val="0.70692351494767969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spPr>
    <a:solidFill>
      <a:srgbClr val="63891F">
        <a:lumMod val="20000"/>
        <a:lumOff val="80000"/>
      </a:srgbClr>
    </a:solidFill>
    <a:ln>
      <a:noFill/>
    </a:ln>
  </c:sp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51433848546714E-2"/>
          <c:y val="0.19132985599642291"/>
          <c:w val="0.76889690871974348"/>
          <c:h val="0.706823736756522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accent3">
                        <a:lumMod val="40000"/>
                        <a:lumOff val="6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2015 г</c:v>
                </c:pt>
                <c:pt idx="1">
                  <c:v>2016 г.</c:v>
                </c:pt>
                <c:pt idx="2">
                  <c:v>2017 г</c:v>
                </c:pt>
                <c:pt idx="3">
                  <c:v>2018 г</c:v>
                </c:pt>
                <c:pt idx="4">
                  <c:v>2019 г</c:v>
                </c:pt>
                <c:pt idx="5">
                  <c:v>2020 г.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3254.9</c:v>
                </c:pt>
                <c:pt idx="1">
                  <c:v>3015.8</c:v>
                </c:pt>
                <c:pt idx="2">
                  <c:v>3050.4</c:v>
                </c:pt>
                <c:pt idx="3">
                  <c:v>7649.1</c:v>
                </c:pt>
                <c:pt idx="4">
                  <c:v>3654.5</c:v>
                </c:pt>
                <c:pt idx="5">
                  <c:v>1953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817024"/>
        <c:axId val="44904832"/>
      </c:barChart>
      <c:catAx>
        <c:axId val="448170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44904832"/>
        <c:crosses val="autoZero"/>
        <c:auto val="1"/>
        <c:lblAlgn val="ctr"/>
        <c:lblOffset val="100"/>
        <c:noMultiLvlLbl val="0"/>
      </c:catAx>
      <c:valAx>
        <c:axId val="449048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4481702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  <c:txPr>
        <a:bodyPr/>
        <a:lstStyle/>
        <a:p>
          <a:pPr>
            <a:defRPr>
              <a:solidFill>
                <a:srgbClr val="002060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C8B54E-1263-405B-B2AB-3DBC644B966A}" type="doc">
      <dgm:prSet loTypeId="urn:microsoft.com/office/officeart/2005/8/layout/lProcess2" loCatId="list" qsTypeId="urn:microsoft.com/office/officeart/2005/8/quickstyle/3d1" qsCatId="3D" csTypeId="urn:microsoft.com/office/officeart/2005/8/colors/colorful1#3" csCatId="colorful" phldr="1"/>
      <dgm:spPr/>
      <dgm:t>
        <a:bodyPr/>
        <a:lstStyle/>
        <a:p>
          <a:endParaRPr lang="ru-RU"/>
        </a:p>
      </dgm:t>
    </dgm:pt>
    <dgm:pt modelId="{60035B2B-E677-4741-822C-4E015A2BD624}">
      <dgm:prSet phldrT="[Текст]" custT="1"/>
      <dgm:spPr>
        <a:solidFill>
          <a:srgbClr val="66FFFF"/>
        </a:solidFill>
      </dgm:spPr>
      <dgm:t>
        <a:bodyPr/>
        <a:lstStyle/>
        <a:p>
          <a:pPr algn="ctr"/>
          <a:r>
            <a:rPr lang="ru-RU" sz="3200" dirty="0">
              <a:latin typeface="Times New Roman" pitchFamily="18" charset="0"/>
              <a:cs typeface="Times New Roman" pitchFamily="18" charset="0"/>
            </a:rPr>
            <a:t>Доходы </a:t>
          </a:r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бюджета </a:t>
          </a:r>
        </a:p>
        <a:p>
          <a:pPr algn="ctr"/>
          <a:r>
            <a:rPr lang="ru-RU" sz="3200" b="1" dirty="0" smtClean="0"/>
            <a:t>8 829,10</a:t>
          </a:r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531BB6B1-2EC3-4F0C-8191-2438C11F8588}" type="parTrans" cxnId="{632D68B6-E663-4B28-9F59-5B6188E435A5}">
      <dgm:prSet/>
      <dgm:spPr/>
      <dgm:t>
        <a:bodyPr/>
        <a:lstStyle/>
        <a:p>
          <a:endParaRPr lang="ru-RU"/>
        </a:p>
      </dgm:t>
    </dgm:pt>
    <dgm:pt modelId="{1E3C77E6-B277-4AE0-B8BC-24E5936FC03B}" type="sibTrans" cxnId="{632D68B6-E663-4B28-9F59-5B6188E435A5}">
      <dgm:prSet/>
      <dgm:spPr/>
      <dgm:t>
        <a:bodyPr/>
        <a:lstStyle/>
        <a:p>
          <a:endParaRPr lang="ru-RU"/>
        </a:p>
      </dgm:t>
    </dgm:pt>
    <dgm:pt modelId="{D230D15D-8D74-4964-8442-14EE5060E25B}">
      <dgm:prSet custT="1"/>
      <dgm:spPr/>
      <dgm:t>
        <a:bodyPr/>
        <a:lstStyle/>
        <a:p>
          <a:r>
            <a:rPr lang="ru-RU" sz="1600" b="1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Образование</a:t>
          </a:r>
        </a:p>
        <a:p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25,0</a:t>
          </a:r>
          <a:endParaRPr lang="ru-RU" sz="1600" b="1" dirty="0">
            <a:solidFill>
              <a:schemeClr val="bg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59E390D-9028-446F-8C96-2FFD717F0653}" type="sibTrans" cxnId="{98C4ADC1-A9C8-4F41-8CD3-D21CBAD438F9}">
      <dgm:prSet/>
      <dgm:spPr/>
      <dgm:t>
        <a:bodyPr/>
        <a:lstStyle/>
        <a:p>
          <a:endParaRPr lang="ru-RU"/>
        </a:p>
      </dgm:t>
    </dgm:pt>
    <dgm:pt modelId="{1D1A33D5-BE8F-47BC-AAFB-85BB541C45D5}" type="parTrans" cxnId="{98C4ADC1-A9C8-4F41-8CD3-D21CBAD438F9}">
      <dgm:prSet/>
      <dgm:spPr/>
      <dgm:t>
        <a:bodyPr/>
        <a:lstStyle/>
        <a:p>
          <a:endParaRPr lang="ru-RU"/>
        </a:p>
      </dgm:t>
    </dgm:pt>
    <dgm:pt modelId="{C93E90C4-4EB8-48E5-8D80-E9E6D7B90ECE}">
      <dgm:prSet custT="1"/>
      <dgm:spPr/>
      <dgm:t>
        <a:bodyPr/>
        <a:lstStyle/>
        <a:p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Жилищно-коммунальное </a:t>
          </a:r>
          <a:r>
            <a:rPr lang="ru-RU" sz="1600" b="1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хозяйство</a:t>
          </a:r>
        </a:p>
        <a:p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747,4</a:t>
          </a:r>
          <a:endParaRPr lang="ru-RU" sz="1600" b="1" dirty="0">
            <a:solidFill>
              <a:schemeClr val="bg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3A146A4E-8FDB-430D-AA2D-856AD190746B}" type="sibTrans" cxnId="{9B5BE2CC-7F05-4405-BADB-802D70708C5D}">
      <dgm:prSet/>
      <dgm:spPr/>
      <dgm:t>
        <a:bodyPr/>
        <a:lstStyle/>
        <a:p>
          <a:endParaRPr lang="ru-RU"/>
        </a:p>
      </dgm:t>
    </dgm:pt>
    <dgm:pt modelId="{08CA4CEC-F8E1-4431-BEC0-93D124CCC42D}" type="parTrans" cxnId="{9B5BE2CC-7F05-4405-BADB-802D70708C5D}">
      <dgm:prSet/>
      <dgm:spPr/>
      <dgm:t>
        <a:bodyPr/>
        <a:lstStyle/>
        <a:p>
          <a:endParaRPr lang="ru-RU"/>
        </a:p>
      </dgm:t>
    </dgm:pt>
    <dgm:pt modelId="{E4FF1F4D-6CBF-482C-9632-23168FB5494A}">
      <dgm:prSet custT="1"/>
      <dgm:spPr/>
      <dgm:t>
        <a:bodyPr/>
        <a:lstStyle/>
        <a:p>
          <a:r>
            <a:rPr lang="ru-RU" sz="1600" b="1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Национальная безопасность </a:t>
          </a:r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и правоохранительная </a:t>
          </a:r>
          <a:r>
            <a:rPr lang="ru-RU" sz="1600" b="1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деятельность </a:t>
          </a:r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60,0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      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F73A5DCC-0D7A-4A7C-AF64-B713CAD280BA}" type="sibTrans" cxnId="{7A9B2E43-DABE-4529-AF4B-F4C854B041F3}">
      <dgm:prSet/>
      <dgm:spPr/>
      <dgm:t>
        <a:bodyPr/>
        <a:lstStyle/>
        <a:p>
          <a:endParaRPr lang="ru-RU"/>
        </a:p>
      </dgm:t>
    </dgm:pt>
    <dgm:pt modelId="{6399B19F-243E-4180-B67C-4C39CBB0ADFD}" type="parTrans" cxnId="{7A9B2E43-DABE-4529-AF4B-F4C854B041F3}">
      <dgm:prSet/>
      <dgm:spPr/>
      <dgm:t>
        <a:bodyPr/>
        <a:lstStyle/>
        <a:p>
          <a:endParaRPr lang="ru-RU"/>
        </a:p>
      </dgm:t>
    </dgm:pt>
    <dgm:pt modelId="{98859F59-BCBB-4BBD-9E49-C774E86BA7E2}">
      <dgm:prSet custT="1"/>
      <dgm:spPr/>
      <dgm:t>
        <a:bodyPr/>
        <a:lstStyle/>
        <a:p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Культура и спорт</a:t>
          </a:r>
        </a:p>
        <a:p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 3654,5</a:t>
          </a:r>
          <a:endParaRPr lang="ru-RU" sz="1600" b="1" dirty="0">
            <a:solidFill>
              <a:schemeClr val="bg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8ECF90B1-9DD0-46B8-88D4-898D1DA0C22C}" type="sibTrans" cxnId="{A641517F-02E3-4095-8AE2-12BF4EB3BFB3}">
      <dgm:prSet/>
      <dgm:spPr/>
      <dgm:t>
        <a:bodyPr/>
        <a:lstStyle/>
        <a:p>
          <a:endParaRPr lang="ru-RU"/>
        </a:p>
      </dgm:t>
    </dgm:pt>
    <dgm:pt modelId="{C1805631-16F8-48D0-BB76-9ED13CBDE3BD}" type="parTrans" cxnId="{A641517F-02E3-4095-8AE2-12BF4EB3BFB3}">
      <dgm:prSet/>
      <dgm:spPr/>
      <dgm:t>
        <a:bodyPr/>
        <a:lstStyle/>
        <a:p>
          <a:endParaRPr lang="ru-RU"/>
        </a:p>
      </dgm:t>
    </dgm:pt>
    <dgm:pt modelId="{E6AAF48E-1388-4C27-863F-0FD21CD75527}">
      <dgm:prSet phldrT="[Текст]" custT="1"/>
      <dgm:spPr/>
      <dgm:t>
        <a:bodyPr/>
        <a:lstStyle/>
        <a:p>
          <a:r>
            <a:rPr lang="ru-RU" sz="1600" b="1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Национальная </a:t>
          </a:r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оборона </a:t>
          </a:r>
        </a:p>
        <a:p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83,3</a:t>
          </a:r>
          <a:endParaRPr lang="ru-RU" sz="1600" b="1" dirty="0">
            <a:solidFill>
              <a:schemeClr val="bg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357BD272-523C-4C9C-8757-1462E004AEAE}" type="sibTrans" cxnId="{B88B3860-83FC-4FA5-B739-7BF3316AACB3}">
      <dgm:prSet/>
      <dgm:spPr/>
      <dgm:t>
        <a:bodyPr/>
        <a:lstStyle/>
        <a:p>
          <a:endParaRPr lang="ru-RU"/>
        </a:p>
      </dgm:t>
    </dgm:pt>
    <dgm:pt modelId="{EB121B27-71D9-4C89-A66F-64A457D9B743}" type="parTrans" cxnId="{B88B3860-83FC-4FA5-B739-7BF3316AACB3}">
      <dgm:prSet/>
      <dgm:spPr/>
      <dgm:t>
        <a:bodyPr/>
        <a:lstStyle/>
        <a:p>
          <a:endParaRPr lang="ru-RU"/>
        </a:p>
      </dgm:t>
    </dgm:pt>
    <dgm:pt modelId="{73C690D4-4E5E-47AE-95DD-80F593B00EEE}">
      <dgm:prSet phldrT="[Текст]" custT="1"/>
      <dgm:spPr/>
      <dgm:t>
        <a:bodyPr/>
        <a:lstStyle/>
        <a:p>
          <a:r>
            <a:rPr lang="ru-RU" sz="1600" b="1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Общегосударственные вопросы</a:t>
          </a:r>
        </a:p>
        <a:p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3955,4</a:t>
          </a:r>
          <a:endParaRPr lang="ru-RU" sz="1600" b="1" dirty="0">
            <a:solidFill>
              <a:schemeClr val="bg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F226F84D-6E4C-4CD2-ADA5-3C07394D8413}" type="sibTrans" cxnId="{E40B187D-593A-40B5-892A-40E47B79558D}">
      <dgm:prSet/>
      <dgm:spPr/>
      <dgm:t>
        <a:bodyPr/>
        <a:lstStyle/>
        <a:p>
          <a:endParaRPr lang="ru-RU"/>
        </a:p>
      </dgm:t>
    </dgm:pt>
    <dgm:pt modelId="{33AAA9A1-407D-4D65-B8CA-BB2317C11D5A}" type="parTrans" cxnId="{E40B187D-593A-40B5-892A-40E47B79558D}">
      <dgm:prSet/>
      <dgm:spPr/>
      <dgm:t>
        <a:bodyPr/>
        <a:lstStyle/>
        <a:p>
          <a:endParaRPr lang="ru-RU"/>
        </a:p>
      </dgm:t>
    </dgm:pt>
    <dgm:pt modelId="{F87E8385-1DE6-4D9B-86C3-14BDB072056F}">
      <dgm:prSet custT="1"/>
      <dgm:spPr/>
      <dgm:t>
        <a:bodyPr/>
        <a:lstStyle/>
        <a:p>
          <a:r>
            <a:rPr lang="ru-RU" sz="1600" b="1" dirty="0">
              <a:solidFill>
                <a:schemeClr val="bg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Налоги на имущество</a:t>
          </a:r>
        </a:p>
        <a:p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2541,2</a:t>
          </a:r>
          <a:endParaRPr lang="ru-RU" sz="1600" b="1" dirty="0">
            <a:solidFill>
              <a:schemeClr val="bg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D2D7F3-FBBD-4F7D-9288-919969101B76}" type="sibTrans" cxnId="{B3F9167E-D0A4-4F22-B6C5-2765982DFB76}">
      <dgm:prSet/>
      <dgm:spPr/>
      <dgm:t>
        <a:bodyPr/>
        <a:lstStyle/>
        <a:p>
          <a:endParaRPr lang="ru-RU"/>
        </a:p>
      </dgm:t>
    </dgm:pt>
    <dgm:pt modelId="{1C8A06FA-DBDF-4837-BA17-EDE78D8D460B}" type="parTrans" cxnId="{B3F9167E-D0A4-4F22-B6C5-2765982DFB76}">
      <dgm:prSet/>
      <dgm:spPr/>
      <dgm:t>
        <a:bodyPr/>
        <a:lstStyle/>
        <a:p>
          <a:endParaRPr lang="ru-RU"/>
        </a:p>
      </dgm:t>
    </dgm:pt>
    <dgm:pt modelId="{F8CCAF1E-9A33-48F8-819C-1AE7D7CFEDEB}">
      <dgm:prSet custT="1"/>
      <dgm:spPr/>
      <dgm:t>
        <a:bodyPr/>
        <a:lstStyle/>
        <a:p>
          <a:r>
            <a:rPr lang="ru-RU" sz="1600" b="1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Безвозмездные </a:t>
          </a:r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поступления</a:t>
          </a:r>
        </a:p>
        <a:p>
          <a:r>
            <a:rPr lang="ru-RU" sz="16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3868,5 </a:t>
          </a:r>
          <a:endParaRPr lang="ru-RU" sz="1600" b="1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DB376CB-82AA-487A-B572-057EC3E7EDA0}" type="sibTrans" cxnId="{5FCF8226-73DE-4283-AB7B-00F3FE7335B6}">
      <dgm:prSet/>
      <dgm:spPr/>
      <dgm:t>
        <a:bodyPr/>
        <a:lstStyle/>
        <a:p>
          <a:endParaRPr lang="ru-RU"/>
        </a:p>
      </dgm:t>
    </dgm:pt>
    <dgm:pt modelId="{F6946DEB-5505-4620-9558-532C8656F16E}" type="parTrans" cxnId="{5FCF8226-73DE-4283-AB7B-00F3FE7335B6}">
      <dgm:prSet/>
      <dgm:spPr/>
      <dgm:t>
        <a:bodyPr/>
        <a:lstStyle/>
        <a:p>
          <a:endParaRPr lang="ru-RU"/>
        </a:p>
      </dgm:t>
    </dgm:pt>
    <dgm:pt modelId="{B073EB3C-C507-43F3-8FD7-6E35E8EA1738}">
      <dgm:prSet phldrT="[Текст]" custT="1"/>
      <dgm:spPr>
        <a:solidFill>
          <a:srgbClr val="66FFFF"/>
        </a:solidFill>
      </dgm:spPr>
      <dgm:t>
        <a:bodyPr/>
        <a:lstStyle/>
        <a:p>
          <a:r>
            <a:rPr lang="ru-RU" sz="3200" dirty="0">
              <a:latin typeface="Times New Roman" pitchFamily="18" charset="0"/>
              <a:cs typeface="Times New Roman" pitchFamily="18" charset="0"/>
            </a:rPr>
            <a:t>Расходы </a:t>
          </a:r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бюджета</a:t>
          </a:r>
        </a:p>
        <a:p>
          <a:r>
            <a:rPr lang="ru-RU" sz="3200" b="1" dirty="0" smtClean="0"/>
            <a:t>8 829,10</a:t>
          </a:r>
          <a:endParaRPr lang="ru-RU" sz="3200" dirty="0" smtClean="0">
            <a:latin typeface="Times New Roman" pitchFamily="18" charset="0"/>
            <a:cs typeface="Times New Roman" pitchFamily="18" charset="0"/>
          </a:endParaRPr>
        </a:p>
      </dgm:t>
    </dgm:pt>
    <dgm:pt modelId="{783125C5-B4F0-49FF-B250-22B8C44C2BFA}" type="sibTrans" cxnId="{41C500DB-8E6D-41EB-9146-1C82A0F3839E}">
      <dgm:prSet/>
      <dgm:spPr/>
      <dgm:t>
        <a:bodyPr/>
        <a:lstStyle/>
        <a:p>
          <a:endParaRPr lang="ru-RU"/>
        </a:p>
      </dgm:t>
    </dgm:pt>
    <dgm:pt modelId="{5F09BA42-6D5A-4B28-B0A5-83E46B291805}" type="parTrans" cxnId="{41C500DB-8E6D-41EB-9146-1C82A0F3839E}">
      <dgm:prSet/>
      <dgm:spPr/>
      <dgm:t>
        <a:bodyPr/>
        <a:lstStyle/>
        <a:p>
          <a:endParaRPr lang="ru-RU"/>
        </a:p>
      </dgm:t>
    </dgm:pt>
    <dgm:pt modelId="{E1F01AB1-F542-46DC-BA75-8024AF7E4261}">
      <dgm:prSet custT="1"/>
      <dgm:spPr/>
      <dgm:t>
        <a:bodyPr/>
        <a:lstStyle/>
        <a:p>
          <a:r>
            <a:rPr lang="ru-RU" sz="1600" b="1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Иные </a:t>
          </a:r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доходы    </a:t>
          </a:r>
        </a:p>
        <a:p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96,8</a:t>
          </a:r>
          <a:endParaRPr lang="ru-RU" sz="1600" b="1" dirty="0">
            <a:solidFill>
              <a:schemeClr val="bg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5E57EEB2-ACA3-4A14-9FFA-8D2070342232}" type="sibTrans" cxnId="{069E4DE4-31E1-45BF-BB67-EDF19990478D}">
      <dgm:prSet/>
      <dgm:spPr/>
      <dgm:t>
        <a:bodyPr/>
        <a:lstStyle/>
        <a:p>
          <a:endParaRPr lang="ru-RU"/>
        </a:p>
      </dgm:t>
    </dgm:pt>
    <dgm:pt modelId="{83A843A4-BDDD-4775-906F-A1CA21A26411}" type="parTrans" cxnId="{069E4DE4-31E1-45BF-BB67-EDF19990478D}">
      <dgm:prSet/>
      <dgm:spPr/>
      <dgm:t>
        <a:bodyPr/>
        <a:lstStyle/>
        <a:p>
          <a:endParaRPr lang="ru-RU"/>
        </a:p>
      </dgm:t>
    </dgm:pt>
    <dgm:pt modelId="{4927C42C-ED6F-4BE3-887D-E7913EF109CA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                                                      </a:t>
          </a:r>
        </a:p>
        <a:p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Налог </a:t>
          </a:r>
          <a:r>
            <a:rPr lang="ru-RU" sz="1600" b="1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на совокупный </a:t>
          </a:r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доход   </a:t>
          </a:r>
        </a:p>
        <a:p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1820,9</a:t>
          </a:r>
        </a:p>
        <a:p>
          <a:endParaRPr lang="ru-RU" sz="1600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0E9C8F3-E00F-46AF-B282-ECA484DC6574}" type="sibTrans" cxnId="{5B8B032B-2A09-47FB-9C82-B6514C20B8AC}">
      <dgm:prSet/>
      <dgm:spPr/>
      <dgm:t>
        <a:bodyPr/>
        <a:lstStyle/>
        <a:p>
          <a:endParaRPr lang="ru-RU"/>
        </a:p>
      </dgm:t>
    </dgm:pt>
    <dgm:pt modelId="{4A8DB8DA-1EC7-4556-872F-3BDE23FE62EE}" type="parTrans" cxnId="{5B8B032B-2A09-47FB-9C82-B6514C20B8AC}">
      <dgm:prSet/>
      <dgm:spPr/>
      <dgm:t>
        <a:bodyPr/>
        <a:lstStyle/>
        <a:p>
          <a:endParaRPr lang="ru-RU"/>
        </a:p>
      </dgm:t>
    </dgm:pt>
    <dgm:pt modelId="{70502BBE-D98A-4BC1-9E8D-3D5B05B79B3F}">
      <dgm:prSet phldrT="[Текст]" custT="1"/>
      <dgm:spPr>
        <a:solidFill>
          <a:schemeClr val="tx1">
            <a:lumMod val="85000"/>
          </a:schemeClr>
        </a:solidFill>
      </dgm:spPr>
      <dgm:t>
        <a:bodyPr/>
        <a:lstStyle/>
        <a:p>
          <a:r>
            <a: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Налог на доходы физических лиц </a:t>
          </a:r>
          <a:endParaRPr lang="ru-RU" sz="1600" b="1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501,7   </a:t>
          </a:r>
          <a:endParaRPr lang="ru-RU" sz="16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endParaRPr lang="ru-RU" sz="16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A236637-5314-4C13-A7BE-C330CA0B4907}" type="sibTrans" cxnId="{43947195-46F4-4DBB-83CB-8165E528EDC3}">
      <dgm:prSet/>
      <dgm:spPr/>
      <dgm:t>
        <a:bodyPr/>
        <a:lstStyle/>
        <a:p>
          <a:endParaRPr lang="ru-RU"/>
        </a:p>
      </dgm:t>
    </dgm:pt>
    <dgm:pt modelId="{F15C34C3-5975-4422-A40D-D34B9C434E8A}" type="parTrans" cxnId="{43947195-46F4-4DBB-83CB-8165E528EDC3}">
      <dgm:prSet/>
      <dgm:spPr/>
      <dgm:t>
        <a:bodyPr/>
        <a:lstStyle/>
        <a:p>
          <a:endParaRPr lang="ru-RU"/>
        </a:p>
      </dgm:t>
    </dgm:pt>
    <dgm:pt modelId="{B34224DF-6342-46F8-87AA-BF0ED7283847}">
      <dgm:prSet custT="1"/>
      <dgm:spPr/>
      <dgm:t>
        <a:bodyPr/>
        <a:lstStyle/>
        <a:p>
          <a:r>
            <a:rPr lang="ru-RU" sz="14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Национальная экономика</a:t>
          </a:r>
        </a:p>
        <a:p>
          <a:r>
            <a:rPr lang="ru-RU" sz="14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 200,0</a:t>
          </a:r>
          <a:endParaRPr lang="ru-RU" sz="1400" b="1" dirty="0">
            <a:solidFill>
              <a:schemeClr val="bg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29FA6783-5994-4D1B-BB28-8B7AA14E009C}" type="parTrans" cxnId="{6947EE04-1C67-488F-BCA6-A327DAE30CD3}">
      <dgm:prSet/>
      <dgm:spPr/>
      <dgm:t>
        <a:bodyPr/>
        <a:lstStyle/>
        <a:p>
          <a:endParaRPr lang="ru-RU"/>
        </a:p>
      </dgm:t>
    </dgm:pt>
    <dgm:pt modelId="{8AF4AF74-0012-4AB3-9CDE-F41464806919}" type="sibTrans" cxnId="{6947EE04-1C67-488F-BCA6-A327DAE30CD3}">
      <dgm:prSet/>
      <dgm:spPr/>
      <dgm:t>
        <a:bodyPr/>
        <a:lstStyle/>
        <a:p>
          <a:endParaRPr lang="ru-RU"/>
        </a:p>
      </dgm:t>
    </dgm:pt>
    <dgm:pt modelId="{3EEDBE33-6698-4C07-BEC3-5AB7143F7F1D}" type="pres">
      <dgm:prSet presAssocID="{83C8B54E-1263-405B-B2AB-3DBC644B966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E0ADB2C-084A-409D-8670-8D04063A50BD}" type="pres">
      <dgm:prSet presAssocID="{60035B2B-E677-4741-822C-4E015A2BD624}" presName="compNode" presStyleCnt="0"/>
      <dgm:spPr/>
    </dgm:pt>
    <dgm:pt modelId="{8F6A0D8C-1FB0-49A7-9AF5-55BBF243BA66}" type="pres">
      <dgm:prSet presAssocID="{60035B2B-E677-4741-822C-4E015A2BD624}" presName="aNode" presStyleLbl="bgShp" presStyleIdx="0" presStyleCnt="2" custScaleX="142054" custScaleY="100000" custLinFactNeighborX="235" custLinFactNeighborY="-1808"/>
      <dgm:spPr/>
      <dgm:t>
        <a:bodyPr/>
        <a:lstStyle/>
        <a:p>
          <a:endParaRPr lang="ru-RU"/>
        </a:p>
      </dgm:t>
    </dgm:pt>
    <dgm:pt modelId="{CE5D0DD9-CB01-41EF-8F64-C351A696FDDB}" type="pres">
      <dgm:prSet presAssocID="{60035B2B-E677-4741-822C-4E015A2BD624}" presName="textNode" presStyleLbl="bgShp" presStyleIdx="0" presStyleCnt="2"/>
      <dgm:spPr/>
      <dgm:t>
        <a:bodyPr/>
        <a:lstStyle/>
        <a:p>
          <a:endParaRPr lang="ru-RU"/>
        </a:p>
      </dgm:t>
    </dgm:pt>
    <dgm:pt modelId="{C2C227C8-3BD0-4C72-8B4F-D5370EAB3DAB}" type="pres">
      <dgm:prSet presAssocID="{60035B2B-E677-4741-822C-4E015A2BD624}" presName="compChildNode" presStyleCnt="0"/>
      <dgm:spPr/>
    </dgm:pt>
    <dgm:pt modelId="{7E24A6A8-CA72-44EA-8EB0-FCA064184BCA}" type="pres">
      <dgm:prSet presAssocID="{60035B2B-E677-4741-822C-4E015A2BD624}" presName="theInnerList" presStyleCnt="0"/>
      <dgm:spPr/>
    </dgm:pt>
    <dgm:pt modelId="{44D87C1F-601A-402D-8D31-702214FEEE49}" type="pres">
      <dgm:prSet presAssocID="{70502BBE-D98A-4BC1-9E8D-3D5B05B79B3F}" presName="childNode" presStyleLbl="node1" presStyleIdx="0" presStyleCnt="12" custScaleX="163753" custScaleY="273805" custLinFactY="-74581" custLinFactNeighborX="-362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1966E3-BFC8-47D2-A295-1700861F6EB1}" type="pres">
      <dgm:prSet presAssocID="{70502BBE-D98A-4BC1-9E8D-3D5B05B79B3F}" presName="aSpace2" presStyleCnt="0"/>
      <dgm:spPr/>
    </dgm:pt>
    <dgm:pt modelId="{DDCC7F8D-D1A1-4FDE-9C83-20612298183A}" type="pres">
      <dgm:prSet presAssocID="{4927C42C-ED6F-4BE3-887D-E7913EF109CA}" presName="childNode" presStyleLbl="node1" presStyleIdx="1" presStyleCnt="12" custScaleX="163089" custScaleY="241159" custLinFactY="-94078" custLinFactNeighborX="-395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7F2FB8-856F-4B73-9443-DD207FBE992B}" type="pres">
      <dgm:prSet presAssocID="{4927C42C-ED6F-4BE3-887D-E7913EF109CA}" presName="aSpace2" presStyleCnt="0"/>
      <dgm:spPr/>
    </dgm:pt>
    <dgm:pt modelId="{1ACC079F-8C39-4568-B0B7-7F88AD5E6BA2}" type="pres">
      <dgm:prSet presAssocID="{F87E8385-1DE6-4D9B-86C3-14BDB072056F}" presName="childNode" presStyleLbl="node1" presStyleIdx="2" presStyleCnt="12" custScaleX="163753" custScaleY="257817" custLinFactY="-95547" custLinFactNeighborX="-362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1AB3AF-D680-4541-B00C-C5AE62713715}" type="pres">
      <dgm:prSet presAssocID="{F87E8385-1DE6-4D9B-86C3-14BDB072056F}" presName="aSpace2" presStyleCnt="0"/>
      <dgm:spPr/>
    </dgm:pt>
    <dgm:pt modelId="{F24A1CDC-6A60-4019-B5BD-9F38D5ACA9F9}" type="pres">
      <dgm:prSet presAssocID="{F8CCAF1E-9A33-48F8-819C-1AE7D7CFEDEB}" presName="childNode" presStyleLbl="node1" presStyleIdx="3" presStyleCnt="12" custScaleX="161808" custScaleY="212343" custLinFactY="-92982" custLinFactNeighborX="-459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EE59FE-D505-4FDC-A876-CE774BD277EB}" type="pres">
      <dgm:prSet presAssocID="{F8CCAF1E-9A33-48F8-819C-1AE7D7CFEDEB}" presName="aSpace2" presStyleCnt="0"/>
      <dgm:spPr/>
    </dgm:pt>
    <dgm:pt modelId="{03E9E9D4-55EA-43D6-81EC-03235376F96F}" type="pres">
      <dgm:prSet presAssocID="{E1F01AB1-F542-46DC-BA75-8024AF7E4261}" presName="childNode" presStyleLbl="node1" presStyleIdx="4" presStyleCnt="12" custScaleX="163753" custScaleY="182811" custLinFactY="-88299" custLinFactNeighborX="-362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C1C931-749A-4BAC-8274-9EDA53272B46}" type="pres">
      <dgm:prSet presAssocID="{60035B2B-E677-4741-822C-4E015A2BD624}" presName="aSpace" presStyleCnt="0"/>
      <dgm:spPr/>
    </dgm:pt>
    <dgm:pt modelId="{FDBA5B6B-14C9-4A16-932F-C72B597C935D}" type="pres">
      <dgm:prSet presAssocID="{B073EB3C-C507-43F3-8FD7-6E35E8EA1738}" presName="compNode" presStyleCnt="0"/>
      <dgm:spPr/>
    </dgm:pt>
    <dgm:pt modelId="{49CD9CEA-4A9C-4F45-B244-879E452FEA75}" type="pres">
      <dgm:prSet presAssocID="{B073EB3C-C507-43F3-8FD7-6E35E8EA1738}" presName="aNode" presStyleLbl="bgShp" presStyleIdx="1" presStyleCnt="2" custScaleX="130461" custScaleY="100000" custLinFactNeighborX="-856"/>
      <dgm:spPr/>
      <dgm:t>
        <a:bodyPr/>
        <a:lstStyle/>
        <a:p>
          <a:endParaRPr lang="ru-RU"/>
        </a:p>
      </dgm:t>
    </dgm:pt>
    <dgm:pt modelId="{E3D77F11-1E46-4D75-A8C6-6A4FA67C9F1F}" type="pres">
      <dgm:prSet presAssocID="{B073EB3C-C507-43F3-8FD7-6E35E8EA1738}" presName="textNode" presStyleLbl="bgShp" presStyleIdx="1" presStyleCnt="2"/>
      <dgm:spPr/>
      <dgm:t>
        <a:bodyPr/>
        <a:lstStyle/>
        <a:p>
          <a:endParaRPr lang="ru-RU"/>
        </a:p>
      </dgm:t>
    </dgm:pt>
    <dgm:pt modelId="{9FBD6235-C4F7-4C72-8DB4-29346F572F00}" type="pres">
      <dgm:prSet presAssocID="{B073EB3C-C507-43F3-8FD7-6E35E8EA1738}" presName="compChildNode" presStyleCnt="0"/>
      <dgm:spPr/>
    </dgm:pt>
    <dgm:pt modelId="{97735C6B-7957-42E2-9BEA-32009E514217}" type="pres">
      <dgm:prSet presAssocID="{B073EB3C-C507-43F3-8FD7-6E35E8EA1738}" presName="theInnerList" presStyleCnt="0"/>
      <dgm:spPr/>
    </dgm:pt>
    <dgm:pt modelId="{B428DEC7-FADD-4217-87F2-E1FD9794A3E3}" type="pres">
      <dgm:prSet presAssocID="{73C690D4-4E5E-47AE-95DD-80F593B00EEE}" presName="childNode" presStyleLbl="node1" presStyleIdx="5" presStyleCnt="12" custScaleX="149935" custScaleY="760242" custLinFactY="-425201" custLinFactNeighborX="-1654" custLinFactNeighborY="-5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5BF0E8-5FB0-4569-95DC-38CB34F3BB09}" type="pres">
      <dgm:prSet presAssocID="{73C690D4-4E5E-47AE-95DD-80F593B00EEE}" presName="aSpace2" presStyleCnt="0"/>
      <dgm:spPr/>
    </dgm:pt>
    <dgm:pt modelId="{BDD405A7-180E-4E81-9DE3-AF19F491357B}" type="pres">
      <dgm:prSet presAssocID="{E6AAF48E-1388-4C27-863F-0FD21CD75527}" presName="childNode" presStyleLbl="node1" presStyleIdx="6" presStyleCnt="12" custScaleX="149935" custScaleY="946151" custLinFactY="-265377" custLinFactNeighborX="-1654" custLinFactNeighborY="-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BC435F-FD75-4FCD-A96C-192CEE0218B9}" type="pres">
      <dgm:prSet presAssocID="{E6AAF48E-1388-4C27-863F-0FD21CD75527}" presName="aSpace2" presStyleCnt="0"/>
      <dgm:spPr/>
    </dgm:pt>
    <dgm:pt modelId="{C3667C79-D922-43D8-907E-3FF6742D310D}" type="pres">
      <dgm:prSet presAssocID="{98859F59-BCBB-4BBD-9E49-C774E86BA7E2}" presName="childNode" presStyleLbl="node1" presStyleIdx="7" presStyleCnt="12" custScaleX="150018" custScaleY="1054425" custLinFactY="-164144" custLinFactNeighborX="-1612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8B3E71-FBB7-441E-9E31-A5D071DCF208}" type="pres">
      <dgm:prSet presAssocID="{98859F59-BCBB-4BBD-9E49-C774E86BA7E2}" presName="aSpace2" presStyleCnt="0"/>
      <dgm:spPr/>
    </dgm:pt>
    <dgm:pt modelId="{8460C0E2-A0E3-4F33-8F77-0C2A9F9333DE}" type="pres">
      <dgm:prSet presAssocID="{E4FF1F4D-6CBF-482C-9632-23168FB5494A}" presName="childNode" presStyleLbl="node1" presStyleIdx="8" presStyleCnt="12" custScaleX="149935" custScaleY="1070543" custLinFactY="-52979" custLinFactNeighborX="-1654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D86270-FFCA-4328-861E-EBB93D7A0E51}" type="pres">
      <dgm:prSet presAssocID="{E4FF1F4D-6CBF-482C-9632-23168FB5494A}" presName="aSpace2" presStyleCnt="0"/>
      <dgm:spPr/>
    </dgm:pt>
    <dgm:pt modelId="{BA211262-3C32-4D8E-92B8-C41BBE85F849}" type="pres">
      <dgm:prSet presAssocID="{B34224DF-6342-46F8-87AA-BF0ED7283847}" presName="childNode" presStyleLbl="node1" presStyleIdx="9" presStyleCnt="12" custScaleX="151435" custScaleY="1084889" custLinFactY="75666" custLinFactNeighborX="-90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3B0485-24EB-49C1-B4F8-742FEEBFE365}" type="pres">
      <dgm:prSet presAssocID="{B34224DF-6342-46F8-87AA-BF0ED7283847}" presName="aSpace2" presStyleCnt="0"/>
      <dgm:spPr/>
    </dgm:pt>
    <dgm:pt modelId="{6E07EBF0-F034-402D-89ED-2FF349897D79}" type="pres">
      <dgm:prSet presAssocID="{C93E90C4-4EB8-48E5-8D80-E9E6D7B90ECE}" presName="childNode" presStyleLbl="node1" presStyleIdx="10" presStyleCnt="12" custScaleX="154324" custScaleY="859901" custLinFactY="100000" custLinFactNeighborX="541" custLinFactNeighborY="1608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347685-B757-4FB2-844C-3A10B9E4A40B}" type="pres">
      <dgm:prSet presAssocID="{C93E90C4-4EB8-48E5-8D80-E9E6D7B90ECE}" presName="aSpace2" presStyleCnt="0"/>
      <dgm:spPr/>
    </dgm:pt>
    <dgm:pt modelId="{5AE825BB-8EFD-4C68-8C2B-2AA5E2D34603}" type="pres">
      <dgm:prSet presAssocID="{D230D15D-8D74-4964-8442-14EE5060E25B}" presName="childNode" presStyleLbl="node1" presStyleIdx="11" presStyleCnt="12" custScaleX="153937" custScaleY="922299" custLinFactY="195453" custLinFactNeighborX="347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9B2E43-DABE-4529-AF4B-F4C854B041F3}" srcId="{B073EB3C-C507-43F3-8FD7-6E35E8EA1738}" destId="{E4FF1F4D-6CBF-482C-9632-23168FB5494A}" srcOrd="3" destOrd="0" parTransId="{6399B19F-243E-4180-B67C-4C39CBB0ADFD}" sibTransId="{F73A5DCC-0D7A-4A7C-AF64-B713CAD280BA}"/>
    <dgm:cxn modelId="{E40B187D-593A-40B5-892A-40E47B79558D}" srcId="{B073EB3C-C507-43F3-8FD7-6E35E8EA1738}" destId="{73C690D4-4E5E-47AE-95DD-80F593B00EEE}" srcOrd="0" destOrd="0" parTransId="{33AAA9A1-407D-4D65-B8CA-BB2317C11D5A}" sibTransId="{F226F84D-6E4C-4CD2-ADA5-3C07394D8413}"/>
    <dgm:cxn modelId="{52ABAA85-D40E-41BA-A739-9D708F6011D6}" type="presOf" srcId="{F87E8385-1DE6-4D9B-86C3-14BDB072056F}" destId="{1ACC079F-8C39-4568-B0B7-7F88AD5E6BA2}" srcOrd="0" destOrd="0" presId="urn:microsoft.com/office/officeart/2005/8/layout/lProcess2"/>
    <dgm:cxn modelId="{2255F86C-55B9-4363-B00D-1126B14E678B}" type="presOf" srcId="{B073EB3C-C507-43F3-8FD7-6E35E8EA1738}" destId="{49CD9CEA-4A9C-4F45-B244-879E452FEA75}" srcOrd="0" destOrd="0" presId="urn:microsoft.com/office/officeart/2005/8/layout/lProcess2"/>
    <dgm:cxn modelId="{7BC5D822-CEF1-44C8-8BB7-4EF5D1AFCDEF}" type="presOf" srcId="{B073EB3C-C507-43F3-8FD7-6E35E8EA1738}" destId="{E3D77F11-1E46-4D75-A8C6-6A4FA67C9F1F}" srcOrd="1" destOrd="0" presId="urn:microsoft.com/office/officeart/2005/8/layout/lProcess2"/>
    <dgm:cxn modelId="{60DB84F9-58F1-4E1D-9147-46A7454EB1A7}" type="presOf" srcId="{73C690D4-4E5E-47AE-95DD-80F593B00EEE}" destId="{B428DEC7-FADD-4217-87F2-E1FD9794A3E3}" srcOrd="0" destOrd="0" presId="urn:microsoft.com/office/officeart/2005/8/layout/lProcess2"/>
    <dgm:cxn modelId="{A641517F-02E3-4095-8AE2-12BF4EB3BFB3}" srcId="{B073EB3C-C507-43F3-8FD7-6E35E8EA1738}" destId="{98859F59-BCBB-4BBD-9E49-C774E86BA7E2}" srcOrd="2" destOrd="0" parTransId="{C1805631-16F8-48D0-BB76-9ED13CBDE3BD}" sibTransId="{8ECF90B1-9DD0-46B8-88D4-898D1DA0C22C}"/>
    <dgm:cxn modelId="{9B5BE2CC-7F05-4405-BADB-802D70708C5D}" srcId="{B073EB3C-C507-43F3-8FD7-6E35E8EA1738}" destId="{C93E90C4-4EB8-48E5-8D80-E9E6D7B90ECE}" srcOrd="5" destOrd="0" parTransId="{08CA4CEC-F8E1-4431-BEC0-93D124CCC42D}" sibTransId="{3A146A4E-8FDB-430D-AA2D-856AD190746B}"/>
    <dgm:cxn modelId="{13BC2B35-88B5-4C0C-AB53-1067233F4838}" type="presOf" srcId="{4927C42C-ED6F-4BE3-887D-E7913EF109CA}" destId="{DDCC7F8D-D1A1-4FDE-9C83-20612298183A}" srcOrd="0" destOrd="0" presId="urn:microsoft.com/office/officeart/2005/8/layout/lProcess2"/>
    <dgm:cxn modelId="{CBB7B008-86F8-4FDD-8E22-E70A19A16EBF}" type="presOf" srcId="{D230D15D-8D74-4964-8442-14EE5060E25B}" destId="{5AE825BB-8EFD-4C68-8C2B-2AA5E2D34603}" srcOrd="0" destOrd="0" presId="urn:microsoft.com/office/officeart/2005/8/layout/lProcess2"/>
    <dgm:cxn modelId="{D89D0E33-8E46-4BCE-90C7-FD6D221134C3}" type="presOf" srcId="{70502BBE-D98A-4BC1-9E8D-3D5B05B79B3F}" destId="{44D87C1F-601A-402D-8D31-702214FEEE49}" srcOrd="0" destOrd="0" presId="urn:microsoft.com/office/officeart/2005/8/layout/lProcess2"/>
    <dgm:cxn modelId="{632D68B6-E663-4B28-9F59-5B6188E435A5}" srcId="{83C8B54E-1263-405B-B2AB-3DBC644B966A}" destId="{60035B2B-E677-4741-822C-4E015A2BD624}" srcOrd="0" destOrd="0" parTransId="{531BB6B1-2EC3-4F0C-8191-2438C11F8588}" sibTransId="{1E3C77E6-B277-4AE0-B8BC-24E5936FC03B}"/>
    <dgm:cxn modelId="{069E4DE4-31E1-45BF-BB67-EDF19990478D}" srcId="{60035B2B-E677-4741-822C-4E015A2BD624}" destId="{E1F01AB1-F542-46DC-BA75-8024AF7E4261}" srcOrd="4" destOrd="0" parTransId="{83A843A4-BDDD-4775-906F-A1CA21A26411}" sibTransId="{5E57EEB2-ACA3-4A14-9FFA-8D2070342232}"/>
    <dgm:cxn modelId="{5633C579-D80E-41BE-AFB9-814377ACE352}" type="presOf" srcId="{E1F01AB1-F542-46DC-BA75-8024AF7E4261}" destId="{03E9E9D4-55EA-43D6-81EC-03235376F96F}" srcOrd="0" destOrd="0" presId="urn:microsoft.com/office/officeart/2005/8/layout/lProcess2"/>
    <dgm:cxn modelId="{B88B3860-83FC-4FA5-B739-7BF3316AACB3}" srcId="{B073EB3C-C507-43F3-8FD7-6E35E8EA1738}" destId="{E6AAF48E-1388-4C27-863F-0FD21CD75527}" srcOrd="1" destOrd="0" parTransId="{EB121B27-71D9-4C89-A66F-64A457D9B743}" sibTransId="{357BD272-523C-4C9C-8757-1462E004AEAE}"/>
    <dgm:cxn modelId="{AB371B4D-3449-4953-B6EE-466FE904FFD8}" type="presOf" srcId="{F8CCAF1E-9A33-48F8-819C-1AE7D7CFEDEB}" destId="{F24A1CDC-6A60-4019-B5BD-9F38D5ACA9F9}" srcOrd="0" destOrd="0" presId="urn:microsoft.com/office/officeart/2005/8/layout/lProcess2"/>
    <dgm:cxn modelId="{41C500DB-8E6D-41EB-9146-1C82A0F3839E}" srcId="{83C8B54E-1263-405B-B2AB-3DBC644B966A}" destId="{B073EB3C-C507-43F3-8FD7-6E35E8EA1738}" srcOrd="1" destOrd="0" parTransId="{5F09BA42-6D5A-4B28-B0A5-83E46B291805}" sibTransId="{783125C5-B4F0-49FF-B250-22B8C44C2BFA}"/>
    <dgm:cxn modelId="{43947195-46F4-4DBB-83CB-8165E528EDC3}" srcId="{60035B2B-E677-4741-822C-4E015A2BD624}" destId="{70502BBE-D98A-4BC1-9E8D-3D5B05B79B3F}" srcOrd="0" destOrd="0" parTransId="{F15C34C3-5975-4422-A40D-D34B9C434E8A}" sibTransId="{0A236637-5314-4C13-A7BE-C330CA0B4907}"/>
    <dgm:cxn modelId="{FCC9DDF0-1A89-47E5-B036-5CAC1227C4F5}" type="presOf" srcId="{B34224DF-6342-46F8-87AA-BF0ED7283847}" destId="{BA211262-3C32-4D8E-92B8-C41BBE85F849}" srcOrd="0" destOrd="0" presId="urn:microsoft.com/office/officeart/2005/8/layout/lProcess2"/>
    <dgm:cxn modelId="{5FCF8226-73DE-4283-AB7B-00F3FE7335B6}" srcId="{60035B2B-E677-4741-822C-4E015A2BD624}" destId="{F8CCAF1E-9A33-48F8-819C-1AE7D7CFEDEB}" srcOrd="3" destOrd="0" parTransId="{F6946DEB-5505-4620-9558-532C8656F16E}" sibTransId="{8DB376CB-82AA-487A-B572-057EC3E7EDA0}"/>
    <dgm:cxn modelId="{5B8B032B-2A09-47FB-9C82-B6514C20B8AC}" srcId="{60035B2B-E677-4741-822C-4E015A2BD624}" destId="{4927C42C-ED6F-4BE3-887D-E7913EF109CA}" srcOrd="1" destOrd="0" parTransId="{4A8DB8DA-1EC7-4556-872F-3BDE23FE62EE}" sibTransId="{B0E9C8F3-E00F-46AF-B282-ECA484DC6574}"/>
    <dgm:cxn modelId="{0D8D571E-5857-45C3-ABC7-C3A3F62F9935}" type="presOf" srcId="{E4FF1F4D-6CBF-482C-9632-23168FB5494A}" destId="{8460C0E2-A0E3-4F33-8F77-0C2A9F9333DE}" srcOrd="0" destOrd="0" presId="urn:microsoft.com/office/officeart/2005/8/layout/lProcess2"/>
    <dgm:cxn modelId="{2C9498AF-C1D0-480A-ACD1-39D28EFE50F2}" type="presOf" srcId="{83C8B54E-1263-405B-B2AB-3DBC644B966A}" destId="{3EEDBE33-6698-4C07-BEC3-5AB7143F7F1D}" srcOrd="0" destOrd="0" presId="urn:microsoft.com/office/officeart/2005/8/layout/lProcess2"/>
    <dgm:cxn modelId="{BDF86B07-9EC3-4466-BED1-B305EF951BFD}" type="presOf" srcId="{60035B2B-E677-4741-822C-4E015A2BD624}" destId="{8F6A0D8C-1FB0-49A7-9AF5-55BBF243BA66}" srcOrd="0" destOrd="0" presId="urn:microsoft.com/office/officeart/2005/8/layout/lProcess2"/>
    <dgm:cxn modelId="{1A87B559-7052-4D19-8214-8C17E45E8D6A}" type="presOf" srcId="{C93E90C4-4EB8-48E5-8D80-E9E6D7B90ECE}" destId="{6E07EBF0-F034-402D-89ED-2FF349897D79}" srcOrd="0" destOrd="0" presId="urn:microsoft.com/office/officeart/2005/8/layout/lProcess2"/>
    <dgm:cxn modelId="{B3F9167E-D0A4-4F22-B6C5-2765982DFB76}" srcId="{60035B2B-E677-4741-822C-4E015A2BD624}" destId="{F87E8385-1DE6-4D9B-86C3-14BDB072056F}" srcOrd="2" destOrd="0" parTransId="{1C8A06FA-DBDF-4837-BA17-EDE78D8D460B}" sibTransId="{B5D2D7F3-FBBD-4F7D-9288-919969101B76}"/>
    <dgm:cxn modelId="{E1FEDE40-9472-47AB-8E57-2F8DD872C6A4}" type="presOf" srcId="{98859F59-BCBB-4BBD-9E49-C774E86BA7E2}" destId="{C3667C79-D922-43D8-907E-3FF6742D310D}" srcOrd="0" destOrd="0" presId="urn:microsoft.com/office/officeart/2005/8/layout/lProcess2"/>
    <dgm:cxn modelId="{0996A295-1035-41B9-B7F4-13607B879A03}" type="presOf" srcId="{60035B2B-E677-4741-822C-4E015A2BD624}" destId="{CE5D0DD9-CB01-41EF-8F64-C351A696FDDB}" srcOrd="1" destOrd="0" presId="urn:microsoft.com/office/officeart/2005/8/layout/lProcess2"/>
    <dgm:cxn modelId="{E80B06EC-4FE1-4755-A721-8FE051AF85C5}" type="presOf" srcId="{E6AAF48E-1388-4C27-863F-0FD21CD75527}" destId="{BDD405A7-180E-4E81-9DE3-AF19F491357B}" srcOrd="0" destOrd="0" presId="urn:microsoft.com/office/officeart/2005/8/layout/lProcess2"/>
    <dgm:cxn modelId="{98C4ADC1-A9C8-4F41-8CD3-D21CBAD438F9}" srcId="{B073EB3C-C507-43F3-8FD7-6E35E8EA1738}" destId="{D230D15D-8D74-4964-8442-14EE5060E25B}" srcOrd="6" destOrd="0" parTransId="{1D1A33D5-BE8F-47BC-AAFB-85BB541C45D5}" sibTransId="{E59E390D-9028-446F-8C96-2FFD717F0653}"/>
    <dgm:cxn modelId="{6947EE04-1C67-488F-BCA6-A327DAE30CD3}" srcId="{B073EB3C-C507-43F3-8FD7-6E35E8EA1738}" destId="{B34224DF-6342-46F8-87AA-BF0ED7283847}" srcOrd="4" destOrd="0" parTransId="{29FA6783-5994-4D1B-BB28-8B7AA14E009C}" sibTransId="{8AF4AF74-0012-4AB3-9CDE-F41464806919}"/>
    <dgm:cxn modelId="{D99E044C-5FEE-4C62-A3A2-DB5D17DA5EB1}" type="presParOf" srcId="{3EEDBE33-6698-4C07-BEC3-5AB7143F7F1D}" destId="{1E0ADB2C-084A-409D-8670-8D04063A50BD}" srcOrd="0" destOrd="0" presId="urn:microsoft.com/office/officeart/2005/8/layout/lProcess2"/>
    <dgm:cxn modelId="{B3E58C75-9FA7-4161-A114-ACEBE2CE8B5C}" type="presParOf" srcId="{1E0ADB2C-084A-409D-8670-8D04063A50BD}" destId="{8F6A0D8C-1FB0-49A7-9AF5-55BBF243BA66}" srcOrd="0" destOrd="0" presId="urn:microsoft.com/office/officeart/2005/8/layout/lProcess2"/>
    <dgm:cxn modelId="{7AB40478-A12D-4AE4-AD6D-C3987EE725BB}" type="presParOf" srcId="{1E0ADB2C-084A-409D-8670-8D04063A50BD}" destId="{CE5D0DD9-CB01-41EF-8F64-C351A696FDDB}" srcOrd="1" destOrd="0" presId="urn:microsoft.com/office/officeart/2005/8/layout/lProcess2"/>
    <dgm:cxn modelId="{64C05138-F223-4817-B476-E87579DE737F}" type="presParOf" srcId="{1E0ADB2C-084A-409D-8670-8D04063A50BD}" destId="{C2C227C8-3BD0-4C72-8B4F-D5370EAB3DAB}" srcOrd="2" destOrd="0" presId="urn:microsoft.com/office/officeart/2005/8/layout/lProcess2"/>
    <dgm:cxn modelId="{E7A02C2F-E480-486F-9032-7BC21ED2CB08}" type="presParOf" srcId="{C2C227C8-3BD0-4C72-8B4F-D5370EAB3DAB}" destId="{7E24A6A8-CA72-44EA-8EB0-FCA064184BCA}" srcOrd="0" destOrd="0" presId="urn:microsoft.com/office/officeart/2005/8/layout/lProcess2"/>
    <dgm:cxn modelId="{9CAEC37C-F5D8-4D3D-8481-536D4A92076A}" type="presParOf" srcId="{7E24A6A8-CA72-44EA-8EB0-FCA064184BCA}" destId="{44D87C1F-601A-402D-8D31-702214FEEE49}" srcOrd="0" destOrd="0" presId="urn:microsoft.com/office/officeart/2005/8/layout/lProcess2"/>
    <dgm:cxn modelId="{E6C35BC4-48AE-4FC4-962E-E092FE6F19FF}" type="presParOf" srcId="{7E24A6A8-CA72-44EA-8EB0-FCA064184BCA}" destId="{231966E3-BFC8-47D2-A295-1700861F6EB1}" srcOrd="1" destOrd="0" presId="urn:microsoft.com/office/officeart/2005/8/layout/lProcess2"/>
    <dgm:cxn modelId="{98048089-B7DB-4BC3-8B8C-5E1867CBBB16}" type="presParOf" srcId="{7E24A6A8-CA72-44EA-8EB0-FCA064184BCA}" destId="{DDCC7F8D-D1A1-4FDE-9C83-20612298183A}" srcOrd="2" destOrd="0" presId="urn:microsoft.com/office/officeart/2005/8/layout/lProcess2"/>
    <dgm:cxn modelId="{AA03BA7A-9621-4901-88D5-E8AD7B4ED432}" type="presParOf" srcId="{7E24A6A8-CA72-44EA-8EB0-FCA064184BCA}" destId="{177F2FB8-856F-4B73-9443-DD207FBE992B}" srcOrd="3" destOrd="0" presId="urn:microsoft.com/office/officeart/2005/8/layout/lProcess2"/>
    <dgm:cxn modelId="{8643FEB0-9609-4455-BDA0-8EC79FC42D18}" type="presParOf" srcId="{7E24A6A8-CA72-44EA-8EB0-FCA064184BCA}" destId="{1ACC079F-8C39-4568-B0B7-7F88AD5E6BA2}" srcOrd="4" destOrd="0" presId="urn:microsoft.com/office/officeart/2005/8/layout/lProcess2"/>
    <dgm:cxn modelId="{48770A6D-3D02-4961-8798-22A01EB4C001}" type="presParOf" srcId="{7E24A6A8-CA72-44EA-8EB0-FCA064184BCA}" destId="{0E1AB3AF-D680-4541-B00C-C5AE62713715}" srcOrd="5" destOrd="0" presId="urn:microsoft.com/office/officeart/2005/8/layout/lProcess2"/>
    <dgm:cxn modelId="{5A954CA2-83F3-4A88-9899-28E6EC6B2C82}" type="presParOf" srcId="{7E24A6A8-CA72-44EA-8EB0-FCA064184BCA}" destId="{F24A1CDC-6A60-4019-B5BD-9F38D5ACA9F9}" srcOrd="6" destOrd="0" presId="urn:microsoft.com/office/officeart/2005/8/layout/lProcess2"/>
    <dgm:cxn modelId="{9945D41D-5C15-4E6A-8B85-111270A8370C}" type="presParOf" srcId="{7E24A6A8-CA72-44EA-8EB0-FCA064184BCA}" destId="{21EE59FE-D505-4FDC-A876-CE774BD277EB}" srcOrd="7" destOrd="0" presId="urn:microsoft.com/office/officeart/2005/8/layout/lProcess2"/>
    <dgm:cxn modelId="{CDAFBC8B-9FDF-4EDD-9354-E9C51BD82543}" type="presParOf" srcId="{7E24A6A8-CA72-44EA-8EB0-FCA064184BCA}" destId="{03E9E9D4-55EA-43D6-81EC-03235376F96F}" srcOrd="8" destOrd="0" presId="urn:microsoft.com/office/officeart/2005/8/layout/lProcess2"/>
    <dgm:cxn modelId="{12E4E5BF-1009-420A-9BD5-E917D5F0BA43}" type="presParOf" srcId="{3EEDBE33-6698-4C07-BEC3-5AB7143F7F1D}" destId="{E1C1C931-749A-4BAC-8274-9EDA53272B46}" srcOrd="1" destOrd="0" presId="urn:microsoft.com/office/officeart/2005/8/layout/lProcess2"/>
    <dgm:cxn modelId="{61F51056-4F20-4921-B259-DA8BB09C0AE1}" type="presParOf" srcId="{3EEDBE33-6698-4C07-BEC3-5AB7143F7F1D}" destId="{FDBA5B6B-14C9-4A16-932F-C72B597C935D}" srcOrd="2" destOrd="0" presId="urn:microsoft.com/office/officeart/2005/8/layout/lProcess2"/>
    <dgm:cxn modelId="{8950B201-EB14-4D52-950F-144D35A08B0F}" type="presParOf" srcId="{FDBA5B6B-14C9-4A16-932F-C72B597C935D}" destId="{49CD9CEA-4A9C-4F45-B244-879E452FEA75}" srcOrd="0" destOrd="0" presId="urn:microsoft.com/office/officeart/2005/8/layout/lProcess2"/>
    <dgm:cxn modelId="{2BC42818-D03D-48E4-AA99-882B855E3623}" type="presParOf" srcId="{FDBA5B6B-14C9-4A16-932F-C72B597C935D}" destId="{E3D77F11-1E46-4D75-A8C6-6A4FA67C9F1F}" srcOrd="1" destOrd="0" presId="urn:microsoft.com/office/officeart/2005/8/layout/lProcess2"/>
    <dgm:cxn modelId="{4691EBCE-1CF4-4D6E-B1C5-61F38A44D0B8}" type="presParOf" srcId="{FDBA5B6B-14C9-4A16-932F-C72B597C935D}" destId="{9FBD6235-C4F7-4C72-8DB4-29346F572F00}" srcOrd="2" destOrd="0" presId="urn:microsoft.com/office/officeart/2005/8/layout/lProcess2"/>
    <dgm:cxn modelId="{FB94A33E-8A3F-40D3-82C2-BA8BD676C81A}" type="presParOf" srcId="{9FBD6235-C4F7-4C72-8DB4-29346F572F00}" destId="{97735C6B-7957-42E2-9BEA-32009E514217}" srcOrd="0" destOrd="0" presId="urn:microsoft.com/office/officeart/2005/8/layout/lProcess2"/>
    <dgm:cxn modelId="{4815D91D-7B88-4CB9-8302-B22181BAA8F0}" type="presParOf" srcId="{97735C6B-7957-42E2-9BEA-32009E514217}" destId="{B428DEC7-FADD-4217-87F2-E1FD9794A3E3}" srcOrd="0" destOrd="0" presId="urn:microsoft.com/office/officeart/2005/8/layout/lProcess2"/>
    <dgm:cxn modelId="{8F38B72D-0897-4030-8CDB-643E9CD3C8F6}" type="presParOf" srcId="{97735C6B-7957-42E2-9BEA-32009E514217}" destId="{435BF0E8-5FB0-4569-95DC-38CB34F3BB09}" srcOrd="1" destOrd="0" presId="urn:microsoft.com/office/officeart/2005/8/layout/lProcess2"/>
    <dgm:cxn modelId="{CF589124-A130-4EF8-A186-D2184312AD81}" type="presParOf" srcId="{97735C6B-7957-42E2-9BEA-32009E514217}" destId="{BDD405A7-180E-4E81-9DE3-AF19F491357B}" srcOrd="2" destOrd="0" presId="urn:microsoft.com/office/officeart/2005/8/layout/lProcess2"/>
    <dgm:cxn modelId="{2DB8393C-F08D-4F97-BA8A-C22BC213CF12}" type="presParOf" srcId="{97735C6B-7957-42E2-9BEA-32009E514217}" destId="{97BC435F-FD75-4FCD-A96C-192CEE0218B9}" srcOrd="3" destOrd="0" presId="urn:microsoft.com/office/officeart/2005/8/layout/lProcess2"/>
    <dgm:cxn modelId="{FB9180F2-6D5D-4755-8766-3766D6A660D9}" type="presParOf" srcId="{97735C6B-7957-42E2-9BEA-32009E514217}" destId="{C3667C79-D922-43D8-907E-3FF6742D310D}" srcOrd="4" destOrd="0" presId="urn:microsoft.com/office/officeart/2005/8/layout/lProcess2"/>
    <dgm:cxn modelId="{F3B2E3D7-56DC-4B7A-A89F-812669290929}" type="presParOf" srcId="{97735C6B-7957-42E2-9BEA-32009E514217}" destId="{388B3E71-FBB7-441E-9E31-A5D071DCF208}" srcOrd="5" destOrd="0" presId="urn:microsoft.com/office/officeart/2005/8/layout/lProcess2"/>
    <dgm:cxn modelId="{0F171DCA-F2E4-4D75-A585-DF23154225C0}" type="presParOf" srcId="{97735C6B-7957-42E2-9BEA-32009E514217}" destId="{8460C0E2-A0E3-4F33-8F77-0C2A9F9333DE}" srcOrd="6" destOrd="0" presId="urn:microsoft.com/office/officeart/2005/8/layout/lProcess2"/>
    <dgm:cxn modelId="{CA99D636-DD0D-4006-84E5-FCDB152AFDB7}" type="presParOf" srcId="{97735C6B-7957-42E2-9BEA-32009E514217}" destId="{27D86270-FFCA-4328-861E-EBB93D7A0E51}" srcOrd="7" destOrd="0" presId="urn:microsoft.com/office/officeart/2005/8/layout/lProcess2"/>
    <dgm:cxn modelId="{98156FED-B4D9-4604-9E8B-9383BD58A554}" type="presParOf" srcId="{97735C6B-7957-42E2-9BEA-32009E514217}" destId="{BA211262-3C32-4D8E-92B8-C41BBE85F849}" srcOrd="8" destOrd="0" presId="urn:microsoft.com/office/officeart/2005/8/layout/lProcess2"/>
    <dgm:cxn modelId="{FE52E9F9-C8C0-49F1-A7E9-6919F7E40A2B}" type="presParOf" srcId="{97735C6B-7957-42E2-9BEA-32009E514217}" destId="{D13B0485-24EB-49C1-B4F8-742FEEBFE365}" srcOrd="9" destOrd="0" presId="urn:microsoft.com/office/officeart/2005/8/layout/lProcess2"/>
    <dgm:cxn modelId="{4A9F4D21-42E1-4169-8CF4-E7C300F0E242}" type="presParOf" srcId="{97735C6B-7957-42E2-9BEA-32009E514217}" destId="{6E07EBF0-F034-402D-89ED-2FF349897D79}" srcOrd="10" destOrd="0" presId="urn:microsoft.com/office/officeart/2005/8/layout/lProcess2"/>
    <dgm:cxn modelId="{503208ED-EF76-459D-973C-DE2C225E0BD3}" type="presParOf" srcId="{97735C6B-7957-42E2-9BEA-32009E514217}" destId="{44347685-B757-4FB2-844C-3A10B9E4A40B}" srcOrd="11" destOrd="0" presId="urn:microsoft.com/office/officeart/2005/8/layout/lProcess2"/>
    <dgm:cxn modelId="{6445A6EC-7913-45CC-8850-2CE5AED24A12}" type="presParOf" srcId="{97735C6B-7957-42E2-9BEA-32009E514217}" destId="{5AE825BB-8EFD-4C68-8C2B-2AA5E2D34603}" srcOrd="1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C8B54E-1263-405B-B2AB-3DBC644B966A}" type="doc">
      <dgm:prSet loTypeId="urn:microsoft.com/office/officeart/2005/8/layout/lProcess2" loCatId="list" qsTypeId="urn:microsoft.com/office/officeart/2005/8/quickstyle/3d1" qsCatId="3D" csTypeId="urn:microsoft.com/office/officeart/2005/8/colors/colorful1#3" csCatId="colorful" phldr="1"/>
      <dgm:spPr/>
      <dgm:t>
        <a:bodyPr/>
        <a:lstStyle/>
        <a:p>
          <a:endParaRPr lang="ru-RU"/>
        </a:p>
      </dgm:t>
    </dgm:pt>
    <dgm:pt modelId="{60035B2B-E677-4741-822C-4E015A2BD624}">
      <dgm:prSet phldrT="[Текст]" custT="1"/>
      <dgm:spPr>
        <a:solidFill>
          <a:srgbClr val="CCCCFF"/>
        </a:solidFill>
      </dgm:spPr>
      <dgm:t>
        <a:bodyPr/>
        <a:lstStyle/>
        <a:p>
          <a:pPr algn="ctr"/>
          <a:r>
            <a:rPr lang="ru-RU" sz="3200" dirty="0">
              <a:latin typeface="Times New Roman" pitchFamily="18" charset="0"/>
              <a:cs typeface="Times New Roman" pitchFamily="18" charset="0"/>
            </a:rPr>
            <a:t>Доходы </a:t>
          </a:r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бюджета </a:t>
          </a:r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2020/2021 </a:t>
          </a:r>
          <a:r>
            <a:rPr lang="ru-RU" sz="3200" dirty="0" err="1" smtClean="0">
              <a:latin typeface="Times New Roman" pitchFamily="18" charset="0"/>
              <a:cs typeface="Times New Roman" pitchFamily="18" charset="0"/>
            </a:rPr>
            <a:t>гг</a:t>
          </a:r>
          <a:endParaRPr lang="ru-RU" sz="3200" dirty="0" smtClean="0"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7145,5 / 7200,7</a:t>
          </a:r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531BB6B1-2EC3-4F0C-8191-2438C11F8588}" type="parTrans" cxnId="{632D68B6-E663-4B28-9F59-5B6188E435A5}">
      <dgm:prSet/>
      <dgm:spPr/>
      <dgm:t>
        <a:bodyPr/>
        <a:lstStyle/>
        <a:p>
          <a:endParaRPr lang="ru-RU"/>
        </a:p>
      </dgm:t>
    </dgm:pt>
    <dgm:pt modelId="{1E3C77E6-B277-4AE0-B8BC-24E5936FC03B}" type="sibTrans" cxnId="{632D68B6-E663-4B28-9F59-5B6188E435A5}">
      <dgm:prSet/>
      <dgm:spPr/>
      <dgm:t>
        <a:bodyPr/>
        <a:lstStyle/>
        <a:p>
          <a:endParaRPr lang="ru-RU"/>
        </a:p>
      </dgm:t>
    </dgm:pt>
    <dgm:pt modelId="{D230D15D-8D74-4964-8442-14EE5060E25B}">
      <dgm:prSet custT="1"/>
      <dgm:spPr/>
      <dgm:t>
        <a:bodyPr/>
        <a:lstStyle/>
        <a:p>
          <a:pPr>
            <a:lnSpc>
              <a:spcPct val="50000"/>
            </a:lnSpc>
          </a:pPr>
          <a:r>
            <a:rPr lang="ru-RU" sz="1400" b="1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Образование</a:t>
          </a:r>
        </a:p>
        <a:p>
          <a:pPr>
            <a:lnSpc>
              <a:spcPct val="50000"/>
            </a:lnSpc>
          </a:pPr>
          <a:r>
            <a:rPr lang="ru-RU" sz="14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25,0/25,0</a:t>
          </a:r>
          <a:endParaRPr lang="ru-RU" sz="1400" b="1" dirty="0">
            <a:solidFill>
              <a:schemeClr val="bg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59E390D-9028-446F-8C96-2FFD717F0653}" type="sibTrans" cxnId="{98C4ADC1-A9C8-4F41-8CD3-D21CBAD438F9}">
      <dgm:prSet/>
      <dgm:spPr/>
      <dgm:t>
        <a:bodyPr/>
        <a:lstStyle/>
        <a:p>
          <a:endParaRPr lang="ru-RU"/>
        </a:p>
      </dgm:t>
    </dgm:pt>
    <dgm:pt modelId="{1D1A33D5-BE8F-47BC-AAFB-85BB541C45D5}" type="parTrans" cxnId="{98C4ADC1-A9C8-4F41-8CD3-D21CBAD438F9}">
      <dgm:prSet/>
      <dgm:spPr/>
      <dgm:t>
        <a:bodyPr/>
        <a:lstStyle/>
        <a:p>
          <a:endParaRPr lang="ru-RU"/>
        </a:p>
      </dgm:t>
    </dgm:pt>
    <dgm:pt modelId="{C93E90C4-4EB8-48E5-8D80-E9E6D7B90ECE}">
      <dgm:prSet custT="1"/>
      <dgm:spPr/>
      <dgm:t>
        <a:bodyPr/>
        <a:lstStyle/>
        <a:p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Жилищно-коммунальное хозяйство</a:t>
          </a:r>
        </a:p>
        <a:p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763,1/438,9</a:t>
          </a:r>
          <a:endParaRPr lang="ru-RU" sz="1600" b="1" dirty="0">
            <a:solidFill>
              <a:schemeClr val="bg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3A146A4E-8FDB-430D-AA2D-856AD190746B}" type="sibTrans" cxnId="{9B5BE2CC-7F05-4405-BADB-802D70708C5D}">
      <dgm:prSet/>
      <dgm:spPr/>
      <dgm:t>
        <a:bodyPr/>
        <a:lstStyle/>
        <a:p>
          <a:endParaRPr lang="ru-RU"/>
        </a:p>
      </dgm:t>
    </dgm:pt>
    <dgm:pt modelId="{08CA4CEC-F8E1-4431-BEC0-93D124CCC42D}" type="parTrans" cxnId="{9B5BE2CC-7F05-4405-BADB-802D70708C5D}">
      <dgm:prSet/>
      <dgm:spPr/>
      <dgm:t>
        <a:bodyPr/>
        <a:lstStyle/>
        <a:p>
          <a:endParaRPr lang="ru-RU"/>
        </a:p>
      </dgm:t>
    </dgm:pt>
    <dgm:pt modelId="{E4FF1F4D-6CBF-482C-9632-23168FB5494A}">
      <dgm:prSet custT="1"/>
      <dgm:spPr/>
      <dgm:t>
        <a:bodyPr/>
        <a:lstStyle/>
        <a:p>
          <a:r>
            <a:rPr lang="ru-RU" sz="1600" b="1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Национальная безопасность </a:t>
          </a:r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и правоохранительная </a:t>
          </a:r>
          <a:r>
            <a:rPr lang="ru-RU" sz="1600" b="1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деятельность </a:t>
          </a:r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394,1/20,0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      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F73A5DCC-0D7A-4A7C-AF64-B713CAD280BA}" type="sibTrans" cxnId="{7A9B2E43-DABE-4529-AF4B-F4C854B041F3}">
      <dgm:prSet/>
      <dgm:spPr/>
      <dgm:t>
        <a:bodyPr/>
        <a:lstStyle/>
        <a:p>
          <a:endParaRPr lang="ru-RU"/>
        </a:p>
      </dgm:t>
    </dgm:pt>
    <dgm:pt modelId="{6399B19F-243E-4180-B67C-4C39CBB0ADFD}" type="parTrans" cxnId="{7A9B2E43-DABE-4529-AF4B-F4C854B041F3}">
      <dgm:prSet/>
      <dgm:spPr/>
      <dgm:t>
        <a:bodyPr/>
        <a:lstStyle/>
        <a:p>
          <a:endParaRPr lang="ru-RU"/>
        </a:p>
      </dgm:t>
    </dgm:pt>
    <dgm:pt modelId="{98859F59-BCBB-4BBD-9E49-C774E86BA7E2}">
      <dgm:prSet custT="1"/>
      <dgm:spPr/>
      <dgm:t>
        <a:bodyPr/>
        <a:lstStyle/>
        <a:p>
          <a:r>
            <a:rPr lang="ru-RU" sz="1600" b="1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Культура, </a:t>
          </a:r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кинематография</a:t>
          </a:r>
        </a:p>
        <a:p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1953,0/1953,0</a:t>
          </a:r>
          <a:endParaRPr lang="ru-RU" sz="1600" b="1" dirty="0">
            <a:solidFill>
              <a:schemeClr val="bg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8ECF90B1-9DD0-46B8-88D4-898D1DA0C22C}" type="sibTrans" cxnId="{A641517F-02E3-4095-8AE2-12BF4EB3BFB3}">
      <dgm:prSet/>
      <dgm:spPr/>
      <dgm:t>
        <a:bodyPr/>
        <a:lstStyle/>
        <a:p>
          <a:endParaRPr lang="ru-RU"/>
        </a:p>
      </dgm:t>
    </dgm:pt>
    <dgm:pt modelId="{C1805631-16F8-48D0-BB76-9ED13CBDE3BD}" type="parTrans" cxnId="{A641517F-02E3-4095-8AE2-12BF4EB3BFB3}">
      <dgm:prSet/>
      <dgm:spPr/>
      <dgm:t>
        <a:bodyPr/>
        <a:lstStyle/>
        <a:p>
          <a:endParaRPr lang="ru-RU"/>
        </a:p>
      </dgm:t>
    </dgm:pt>
    <dgm:pt modelId="{E6AAF48E-1388-4C27-863F-0FD21CD75527}">
      <dgm:prSet phldrT="[Текст]" custT="1"/>
      <dgm:spPr/>
      <dgm:t>
        <a:bodyPr/>
        <a:lstStyle/>
        <a:p>
          <a:r>
            <a:rPr lang="ru-RU" sz="1600" b="1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Национальная </a:t>
          </a:r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оборона </a:t>
          </a:r>
        </a:p>
        <a:p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83,7/86,3</a:t>
          </a:r>
          <a:endParaRPr lang="ru-RU" sz="1600" b="1" dirty="0">
            <a:solidFill>
              <a:schemeClr val="bg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357BD272-523C-4C9C-8757-1462E004AEAE}" type="sibTrans" cxnId="{B88B3860-83FC-4FA5-B739-7BF3316AACB3}">
      <dgm:prSet/>
      <dgm:spPr/>
      <dgm:t>
        <a:bodyPr/>
        <a:lstStyle/>
        <a:p>
          <a:endParaRPr lang="ru-RU"/>
        </a:p>
      </dgm:t>
    </dgm:pt>
    <dgm:pt modelId="{EB121B27-71D9-4C89-A66F-64A457D9B743}" type="parTrans" cxnId="{B88B3860-83FC-4FA5-B739-7BF3316AACB3}">
      <dgm:prSet/>
      <dgm:spPr/>
      <dgm:t>
        <a:bodyPr/>
        <a:lstStyle/>
        <a:p>
          <a:endParaRPr lang="ru-RU"/>
        </a:p>
      </dgm:t>
    </dgm:pt>
    <dgm:pt modelId="{73C690D4-4E5E-47AE-95DD-80F593B00EEE}">
      <dgm:prSet phldrT="[Текст]" custT="1"/>
      <dgm:spPr/>
      <dgm:t>
        <a:bodyPr/>
        <a:lstStyle/>
        <a:p>
          <a:r>
            <a:rPr lang="ru-RU" sz="1600" b="1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Общегосударственные </a:t>
          </a:r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вопросы</a:t>
          </a:r>
        </a:p>
        <a:p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3655,4/3874,4</a:t>
          </a:r>
          <a:endParaRPr lang="ru-RU" sz="1600" b="1" dirty="0">
            <a:solidFill>
              <a:schemeClr val="bg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F226F84D-6E4C-4CD2-ADA5-3C07394D8413}" type="sibTrans" cxnId="{E40B187D-593A-40B5-892A-40E47B79558D}">
      <dgm:prSet/>
      <dgm:spPr/>
      <dgm:t>
        <a:bodyPr/>
        <a:lstStyle/>
        <a:p>
          <a:endParaRPr lang="ru-RU"/>
        </a:p>
      </dgm:t>
    </dgm:pt>
    <dgm:pt modelId="{33AAA9A1-407D-4D65-B8CA-BB2317C11D5A}" type="parTrans" cxnId="{E40B187D-593A-40B5-892A-40E47B79558D}">
      <dgm:prSet/>
      <dgm:spPr/>
      <dgm:t>
        <a:bodyPr/>
        <a:lstStyle/>
        <a:p>
          <a:endParaRPr lang="ru-RU"/>
        </a:p>
      </dgm:t>
    </dgm:pt>
    <dgm:pt modelId="{F87E8385-1DE6-4D9B-86C3-14BDB072056F}">
      <dgm:prSet custT="1"/>
      <dgm:spPr/>
      <dgm:t>
        <a:bodyPr/>
        <a:lstStyle/>
        <a:p>
          <a:r>
            <a:rPr lang="ru-RU" sz="1600" b="1" dirty="0">
              <a:solidFill>
                <a:schemeClr val="bg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Налоги на имущество</a:t>
          </a:r>
        </a:p>
        <a:p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2554,6/2568,1</a:t>
          </a:r>
          <a:endParaRPr lang="ru-RU" sz="1600" b="1" dirty="0">
            <a:solidFill>
              <a:schemeClr val="bg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D2D7F3-FBBD-4F7D-9288-919969101B76}" type="sibTrans" cxnId="{B3F9167E-D0A4-4F22-B6C5-2765982DFB76}">
      <dgm:prSet/>
      <dgm:spPr/>
      <dgm:t>
        <a:bodyPr/>
        <a:lstStyle/>
        <a:p>
          <a:endParaRPr lang="ru-RU"/>
        </a:p>
      </dgm:t>
    </dgm:pt>
    <dgm:pt modelId="{1C8A06FA-DBDF-4837-BA17-EDE78D8D460B}" type="parTrans" cxnId="{B3F9167E-D0A4-4F22-B6C5-2765982DFB76}">
      <dgm:prSet/>
      <dgm:spPr/>
      <dgm:t>
        <a:bodyPr/>
        <a:lstStyle/>
        <a:p>
          <a:endParaRPr lang="ru-RU"/>
        </a:p>
      </dgm:t>
    </dgm:pt>
    <dgm:pt modelId="{F8CCAF1E-9A33-48F8-819C-1AE7D7CFEDEB}">
      <dgm:prSet custT="1"/>
      <dgm:spPr/>
      <dgm:t>
        <a:bodyPr/>
        <a:lstStyle/>
        <a:p>
          <a:r>
            <a:rPr lang="ru-RU" sz="1600" b="1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Безвозмездные </a:t>
          </a:r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поступления</a:t>
          </a:r>
        </a:p>
        <a:p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 1984,9/1460,7</a:t>
          </a:r>
          <a:r>
            <a:rPr lang="ru-RU" sz="16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1600" b="1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DB376CB-82AA-487A-B572-057EC3E7EDA0}" type="sibTrans" cxnId="{5FCF8226-73DE-4283-AB7B-00F3FE7335B6}">
      <dgm:prSet/>
      <dgm:spPr/>
      <dgm:t>
        <a:bodyPr/>
        <a:lstStyle/>
        <a:p>
          <a:endParaRPr lang="ru-RU"/>
        </a:p>
      </dgm:t>
    </dgm:pt>
    <dgm:pt modelId="{F6946DEB-5505-4620-9558-532C8656F16E}" type="parTrans" cxnId="{5FCF8226-73DE-4283-AB7B-00F3FE7335B6}">
      <dgm:prSet/>
      <dgm:spPr/>
      <dgm:t>
        <a:bodyPr/>
        <a:lstStyle/>
        <a:p>
          <a:endParaRPr lang="ru-RU"/>
        </a:p>
      </dgm:t>
    </dgm:pt>
    <dgm:pt modelId="{B073EB3C-C507-43F3-8FD7-6E35E8EA1738}">
      <dgm:prSet phldrT="[Текст]" custT="1"/>
      <dgm:spPr>
        <a:solidFill>
          <a:srgbClr val="CCCCFF"/>
        </a:solidFill>
      </dgm:spPr>
      <dgm:t>
        <a:bodyPr/>
        <a:lstStyle/>
        <a:p>
          <a:r>
            <a:rPr lang="ru-RU" sz="3200" dirty="0">
              <a:latin typeface="Times New Roman" pitchFamily="18" charset="0"/>
              <a:cs typeface="Times New Roman" pitchFamily="18" charset="0"/>
            </a:rPr>
            <a:t>Расходы </a:t>
          </a:r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бюджета </a:t>
          </a:r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2020/2021 </a:t>
          </a:r>
          <a:r>
            <a:rPr lang="ru-RU" sz="3200" dirty="0" err="1" smtClean="0">
              <a:latin typeface="Times New Roman" pitchFamily="18" charset="0"/>
              <a:cs typeface="Times New Roman" pitchFamily="18" charset="0"/>
            </a:rPr>
            <a:t>гг</a:t>
          </a:r>
          <a:endParaRPr lang="ru-RU" sz="3200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7145,5/7200,7</a:t>
          </a:r>
        </a:p>
      </dgm:t>
    </dgm:pt>
    <dgm:pt modelId="{783125C5-B4F0-49FF-B250-22B8C44C2BFA}" type="sibTrans" cxnId="{41C500DB-8E6D-41EB-9146-1C82A0F3839E}">
      <dgm:prSet/>
      <dgm:spPr/>
      <dgm:t>
        <a:bodyPr/>
        <a:lstStyle/>
        <a:p>
          <a:endParaRPr lang="ru-RU"/>
        </a:p>
      </dgm:t>
    </dgm:pt>
    <dgm:pt modelId="{5F09BA42-6D5A-4B28-B0A5-83E46B291805}" type="parTrans" cxnId="{41C500DB-8E6D-41EB-9146-1C82A0F3839E}">
      <dgm:prSet/>
      <dgm:spPr/>
      <dgm:t>
        <a:bodyPr/>
        <a:lstStyle/>
        <a:p>
          <a:endParaRPr lang="ru-RU"/>
        </a:p>
      </dgm:t>
    </dgm:pt>
    <dgm:pt modelId="{E1F01AB1-F542-46DC-BA75-8024AF7E4261}">
      <dgm:prSet custT="1"/>
      <dgm:spPr/>
      <dgm:t>
        <a:bodyPr/>
        <a:lstStyle/>
        <a:p>
          <a:r>
            <a:rPr lang="ru-RU" sz="1600" b="1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Иные </a:t>
          </a:r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доходы    </a:t>
          </a:r>
        </a:p>
        <a:p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85,4/88,8</a:t>
          </a:r>
          <a:endParaRPr lang="ru-RU" sz="1600" b="1" dirty="0">
            <a:solidFill>
              <a:schemeClr val="bg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5E57EEB2-ACA3-4A14-9FFA-8D2070342232}" type="sibTrans" cxnId="{069E4DE4-31E1-45BF-BB67-EDF19990478D}">
      <dgm:prSet/>
      <dgm:spPr/>
      <dgm:t>
        <a:bodyPr/>
        <a:lstStyle/>
        <a:p>
          <a:endParaRPr lang="ru-RU"/>
        </a:p>
      </dgm:t>
    </dgm:pt>
    <dgm:pt modelId="{83A843A4-BDDD-4775-906F-A1CA21A26411}" type="parTrans" cxnId="{069E4DE4-31E1-45BF-BB67-EDF19990478D}">
      <dgm:prSet/>
      <dgm:spPr/>
      <dgm:t>
        <a:bodyPr/>
        <a:lstStyle/>
        <a:p>
          <a:endParaRPr lang="ru-RU"/>
        </a:p>
      </dgm:t>
    </dgm:pt>
    <dgm:pt modelId="{4927C42C-ED6F-4BE3-887D-E7913EF109CA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                                                      </a:t>
          </a:r>
        </a:p>
        <a:p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Налог </a:t>
          </a:r>
          <a:r>
            <a:rPr lang="ru-RU" sz="1600" b="1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на совокупный </a:t>
          </a:r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доход   </a:t>
          </a:r>
        </a:p>
        <a:p>
          <a:r>
            <a:rPr lang="ru-RU" sz="16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1820,9/1820,9</a:t>
          </a:r>
        </a:p>
        <a:p>
          <a:endParaRPr lang="ru-RU" sz="1600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0E9C8F3-E00F-46AF-B282-ECA484DC6574}" type="sibTrans" cxnId="{5B8B032B-2A09-47FB-9C82-B6514C20B8AC}">
      <dgm:prSet/>
      <dgm:spPr/>
      <dgm:t>
        <a:bodyPr/>
        <a:lstStyle/>
        <a:p>
          <a:endParaRPr lang="ru-RU"/>
        </a:p>
      </dgm:t>
    </dgm:pt>
    <dgm:pt modelId="{4A8DB8DA-1EC7-4556-872F-3BDE23FE62EE}" type="parTrans" cxnId="{5B8B032B-2A09-47FB-9C82-B6514C20B8AC}">
      <dgm:prSet/>
      <dgm:spPr/>
      <dgm:t>
        <a:bodyPr/>
        <a:lstStyle/>
        <a:p>
          <a:endParaRPr lang="ru-RU"/>
        </a:p>
      </dgm:t>
    </dgm:pt>
    <dgm:pt modelId="{70502BBE-D98A-4BC1-9E8D-3D5B05B79B3F}">
      <dgm:prSet phldrT="[Текст]" custT="1"/>
      <dgm:spPr>
        <a:solidFill>
          <a:schemeClr val="tx1">
            <a:lumMod val="85000"/>
          </a:schemeClr>
        </a:solidFill>
      </dgm:spPr>
      <dgm:t>
        <a:bodyPr/>
        <a:lstStyle/>
        <a:p>
          <a:r>
            <a: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Налог на доходы физических лиц </a:t>
          </a:r>
          <a:endParaRPr lang="ru-RU" sz="1600" b="1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513,4/543,4   </a:t>
          </a:r>
          <a:endParaRPr lang="ru-RU" sz="16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endParaRPr lang="ru-RU" sz="16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A236637-5314-4C13-A7BE-C330CA0B4907}" type="sibTrans" cxnId="{43947195-46F4-4DBB-83CB-8165E528EDC3}">
      <dgm:prSet/>
      <dgm:spPr/>
      <dgm:t>
        <a:bodyPr/>
        <a:lstStyle/>
        <a:p>
          <a:endParaRPr lang="ru-RU"/>
        </a:p>
      </dgm:t>
    </dgm:pt>
    <dgm:pt modelId="{F15C34C3-5975-4422-A40D-D34B9C434E8A}" type="parTrans" cxnId="{43947195-46F4-4DBB-83CB-8165E528EDC3}">
      <dgm:prSet/>
      <dgm:spPr/>
      <dgm:t>
        <a:bodyPr/>
        <a:lstStyle/>
        <a:p>
          <a:endParaRPr lang="ru-RU"/>
        </a:p>
      </dgm:t>
    </dgm:pt>
    <dgm:pt modelId="{B34224DF-6342-46F8-87AA-BF0ED7283847}">
      <dgm:prSet custT="1"/>
      <dgm:spPr/>
      <dgm:t>
        <a:bodyPr/>
        <a:lstStyle/>
        <a:p>
          <a:r>
            <a:rPr lang="ru-RU" sz="14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Национальная экономика</a:t>
          </a:r>
        </a:p>
        <a:p>
          <a:r>
            <a:rPr lang="ru-RU" sz="1400" b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 40,0/40,0</a:t>
          </a:r>
          <a:endParaRPr lang="ru-RU" sz="1400" b="1" dirty="0">
            <a:solidFill>
              <a:schemeClr val="bg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29FA6783-5994-4D1B-BB28-8B7AA14E009C}" type="parTrans" cxnId="{6947EE04-1C67-488F-BCA6-A327DAE30CD3}">
      <dgm:prSet/>
      <dgm:spPr/>
      <dgm:t>
        <a:bodyPr/>
        <a:lstStyle/>
        <a:p>
          <a:endParaRPr lang="ru-RU"/>
        </a:p>
      </dgm:t>
    </dgm:pt>
    <dgm:pt modelId="{8AF4AF74-0012-4AB3-9CDE-F41464806919}" type="sibTrans" cxnId="{6947EE04-1C67-488F-BCA6-A327DAE30CD3}">
      <dgm:prSet/>
      <dgm:spPr/>
      <dgm:t>
        <a:bodyPr/>
        <a:lstStyle/>
        <a:p>
          <a:endParaRPr lang="ru-RU"/>
        </a:p>
      </dgm:t>
    </dgm:pt>
    <dgm:pt modelId="{3EEDBE33-6698-4C07-BEC3-5AB7143F7F1D}" type="pres">
      <dgm:prSet presAssocID="{83C8B54E-1263-405B-B2AB-3DBC644B966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E0ADB2C-084A-409D-8670-8D04063A50BD}" type="pres">
      <dgm:prSet presAssocID="{60035B2B-E677-4741-822C-4E015A2BD624}" presName="compNode" presStyleCnt="0"/>
      <dgm:spPr/>
    </dgm:pt>
    <dgm:pt modelId="{8F6A0D8C-1FB0-49A7-9AF5-55BBF243BA66}" type="pres">
      <dgm:prSet presAssocID="{60035B2B-E677-4741-822C-4E015A2BD624}" presName="aNode" presStyleLbl="bgShp" presStyleIdx="0" presStyleCnt="2" custScaleX="142054" custScaleY="100000" custLinFactNeighborX="235"/>
      <dgm:spPr/>
      <dgm:t>
        <a:bodyPr/>
        <a:lstStyle/>
        <a:p>
          <a:endParaRPr lang="ru-RU"/>
        </a:p>
      </dgm:t>
    </dgm:pt>
    <dgm:pt modelId="{CE5D0DD9-CB01-41EF-8F64-C351A696FDDB}" type="pres">
      <dgm:prSet presAssocID="{60035B2B-E677-4741-822C-4E015A2BD624}" presName="textNode" presStyleLbl="bgShp" presStyleIdx="0" presStyleCnt="2"/>
      <dgm:spPr/>
      <dgm:t>
        <a:bodyPr/>
        <a:lstStyle/>
        <a:p>
          <a:endParaRPr lang="ru-RU"/>
        </a:p>
      </dgm:t>
    </dgm:pt>
    <dgm:pt modelId="{C2C227C8-3BD0-4C72-8B4F-D5370EAB3DAB}" type="pres">
      <dgm:prSet presAssocID="{60035B2B-E677-4741-822C-4E015A2BD624}" presName="compChildNode" presStyleCnt="0"/>
      <dgm:spPr/>
    </dgm:pt>
    <dgm:pt modelId="{7E24A6A8-CA72-44EA-8EB0-FCA064184BCA}" type="pres">
      <dgm:prSet presAssocID="{60035B2B-E677-4741-822C-4E015A2BD624}" presName="theInnerList" presStyleCnt="0"/>
      <dgm:spPr/>
    </dgm:pt>
    <dgm:pt modelId="{44D87C1F-601A-402D-8D31-702214FEEE49}" type="pres">
      <dgm:prSet presAssocID="{70502BBE-D98A-4BC1-9E8D-3D5B05B79B3F}" presName="childNode" presStyleLbl="node1" presStyleIdx="0" presStyleCnt="12" custScaleX="163753" custScaleY="273805" custLinFactY="69939" custLinFactNeighborX="-362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1966E3-BFC8-47D2-A295-1700861F6EB1}" type="pres">
      <dgm:prSet presAssocID="{70502BBE-D98A-4BC1-9E8D-3D5B05B79B3F}" presName="aSpace2" presStyleCnt="0"/>
      <dgm:spPr/>
    </dgm:pt>
    <dgm:pt modelId="{DDCC7F8D-D1A1-4FDE-9C83-20612298183A}" type="pres">
      <dgm:prSet presAssocID="{4927C42C-ED6F-4BE3-887D-E7913EF109CA}" presName="childNode" presStyleLbl="node1" presStyleIdx="1" presStyleCnt="12" custScaleX="163089" custScaleY="241159" custLinFactY="62870" custLinFactNeighborX="-3952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7F2FB8-856F-4B73-9443-DD207FBE992B}" type="pres">
      <dgm:prSet presAssocID="{4927C42C-ED6F-4BE3-887D-E7913EF109CA}" presName="aSpace2" presStyleCnt="0"/>
      <dgm:spPr/>
    </dgm:pt>
    <dgm:pt modelId="{1ACC079F-8C39-4568-B0B7-7F88AD5E6BA2}" type="pres">
      <dgm:prSet presAssocID="{F87E8385-1DE6-4D9B-86C3-14BDB072056F}" presName="childNode" presStyleLbl="node1" presStyleIdx="2" presStyleCnt="12" custScaleX="163753" custScaleY="257817" custLinFactY="62799" custLinFactNeighborX="-362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1AB3AF-D680-4541-B00C-C5AE62713715}" type="pres">
      <dgm:prSet presAssocID="{F87E8385-1DE6-4D9B-86C3-14BDB072056F}" presName="aSpace2" presStyleCnt="0"/>
      <dgm:spPr/>
    </dgm:pt>
    <dgm:pt modelId="{F24A1CDC-6A60-4019-B5BD-9F38D5ACA9F9}" type="pres">
      <dgm:prSet presAssocID="{F8CCAF1E-9A33-48F8-819C-1AE7D7CFEDEB}" presName="childNode" presStyleLbl="node1" presStyleIdx="3" presStyleCnt="12" custScaleX="160683" custScaleY="239803" custLinFactY="46071" custLinFactNeighborX="-2162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EE59FE-D505-4FDC-A876-CE774BD277EB}" type="pres">
      <dgm:prSet presAssocID="{F8CCAF1E-9A33-48F8-819C-1AE7D7CFEDEB}" presName="aSpace2" presStyleCnt="0"/>
      <dgm:spPr/>
    </dgm:pt>
    <dgm:pt modelId="{03E9E9D4-55EA-43D6-81EC-03235376F96F}" type="pres">
      <dgm:prSet presAssocID="{E1F01AB1-F542-46DC-BA75-8024AF7E4261}" presName="childNode" presStyleLbl="node1" presStyleIdx="4" presStyleCnt="12" custScaleX="163753" custScaleY="182811" custLinFactY="49636" custLinFactNeighborX="-627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C1C931-749A-4BAC-8274-9EDA53272B46}" type="pres">
      <dgm:prSet presAssocID="{60035B2B-E677-4741-822C-4E015A2BD624}" presName="aSpace" presStyleCnt="0"/>
      <dgm:spPr/>
    </dgm:pt>
    <dgm:pt modelId="{FDBA5B6B-14C9-4A16-932F-C72B597C935D}" type="pres">
      <dgm:prSet presAssocID="{B073EB3C-C507-43F3-8FD7-6E35E8EA1738}" presName="compNode" presStyleCnt="0"/>
      <dgm:spPr/>
    </dgm:pt>
    <dgm:pt modelId="{49CD9CEA-4A9C-4F45-B244-879E452FEA75}" type="pres">
      <dgm:prSet presAssocID="{B073EB3C-C507-43F3-8FD7-6E35E8EA1738}" presName="aNode" presStyleLbl="bgShp" presStyleIdx="1" presStyleCnt="2" custScaleX="130461" custScaleY="100000" custLinFactNeighborX="-856"/>
      <dgm:spPr/>
      <dgm:t>
        <a:bodyPr/>
        <a:lstStyle/>
        <a:p>
          <a:endParaRPr lang="ru-RU"/>
        </a:p>
      </dgm:t>
    </dgm:pt>
    <dgm:pt modelId="{E3D77F11-1E46-4D75-A8C6-6A4FA67C9F1F}" type="pres">
      <dgm:prSet presAssocID="{B073EB3C-C507-43F3-8FD7-6E35E8EA1738}" presName="textNode" presStyleLbl="bgShp" presStyleIdx="1" presStyleCnt="2"/>
      <dgm:spPr/>
      <dgm:t>
        <a:bodyPr/>
        <a:lstStyle/>
        <a:p>
          <a:endParaRPr lang="ru-RU"/>
        </a:p>
      </dgm:t>
    </dgm:pt>
    <dgm:pt modelId="{9FBD6235-C4F7-4C72-8DB4-29346F572F00}" type="pres">
      <dgm:prSet presAssocID="{B073EB3C-C507-43F3-8FD7-6E35E8EA1738}" presName="compChildNode" presStyleCnt="0"/>
      <dgm:spPr/>
    </dgm:pt>
    <dgm:pt modelId="{97735C6B-7957-42E2-9BEA-32009E514217}" type="pres">
      <dgm:prSet presAssocID="{B073EB3C-C507-43F3-8FD7-6E35E8EA1738}" presName="theInnerList" presStyleCnt="0"/>
      <dgm:spPr/>
    </dgm:pt>
    <dgm:pt modelId="{B428DEC7-FADD-4217-87F2-E1FD9794A3E3}" type="pres">
      <dgm:prSet presAssocID="{73C690D4-4E5E-47AE-95DD-80F593B00EEE}" presName="childNode" presStyleLbl="node1" presStyleIdx="5" presStyleCnt="12" custScaleX="149935" custScaleY="1078124" custLinFactY="149123" custLinFactNeighborX="-4647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5BF0E8-5FB0-4569-95DC-38CB34F3BB09}" type="pres">
      <dgm:prSet presAssocID="{73C690D4-4E5E-47AE-95DD-80F593B00EEE}" presName="aSpace2" presStyleCnt="0"/>
      <dgm:spPr/>
    </dgm:pt>
    <dgm:pt modelId="{BDD405A7-180E-4E81-9DE3-AF19F491357B}" type="pres">
      <dgm:prSet presAssocID="{E6AAF48E-1388-4C27-863F-0FD21CD75527}" presName="childNode" presStyleLbl="node1" presStyleIdx="6" presStyleCnt="12" custScaleX="149935" custScaleY="946151" custLinFactY="180571" custLinFactNeighborX="-4647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BC435F-FD75-4FCD-A96C-192CEE0218B9}" type="pres">
      <dgm:prSet presAssocID="{E6AAF48E-1388-4C27-863F-0FD21CD75527}" presName="aSpace2" presStyleCnt="0"/>
      <dgm:spPr/>
    </dgm:pt>
    <dgm:pt modelId="{C3667C79-D922-43D8-907E-3FF6742D310D}" type="pres">
      <dgm:prSet presAssocID="{98859F59-BCBB-4BBD-9E49-C774E86BA7E2}" presName="childNode" presStyleLbl="node1" presStyleIdx="7" presStyleCnt="12" custScaleX="150018" custScaleY="1054425" custLinFactY="279753" custLinFactNeighborX="-1612" custLinFactNeighborY="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8B3E71-FBB7-441E-9E31-A5D071DCF208}" type="pres">
      <dgm:prSet presAssocID="{98859F59-BCBB-4BBD-9E49-C774E86BA7E2}" presName="aSpace2" presStyleCnt="0"/>
      <dgm:spPr/>
    </dgm:pt>
    <dgm:pt modelId="{8460C0E2-A0E3-4F33-8F77-0C2A9F9333DE}" type="pres">
      <dgm:prSet presAssocID="{E4FF1F4D-6CBF-482C-9632-23168FB5494A}" presName="childNode" presStyleLbl="node1" presStyleIdx="8" presStyleCnt="12" custScaleX="149935" custScaleY="1070543" custLinFactY="286045" custLinFactNeighborX="-1654" custLinFactNeighborY="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D86270-FFCA-4328-861E-EBB93D7A0E51}" type="pres">
      <dgm:prSet presAssocID="{E4FF1F4D-6CBF-482C-9632-23168FB5494A}" presName="aSpace2" presStyleCnt="0"/>
      <dgm:spPr/>
    </dgm:pt>
    <dgm:pt modelId="{BA211262-3C32-4D8E-92B8-C41BBE85F849}" type="pres">
      <dgm:prSet presAssocID="{B34224DF-6342-46F8-87AA-BF0ED7283847}" presName="childNode" presStyleLbl="node1" presStyleIdx="9" presStyleCnt="12" custScaleX="151435" custScaleY="1084889" custLinFactY="276220" custLinFactNeighborX="-904" custLinFactNeighborY="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3B0485-24EB-49C1-B4F8-742FEEBFE365}" type="pres">
      <dgm:prSet presAssocID="{B34224DF-6342-46F8-87AA-BF0ED7283847}" presName="aSpace2" presStyleCnt="0"/>
      <dgm:spPr/>
    </dgm:pt>
    <dgm:pt modelId="{6E07EBF0-F034-402D-89ED-2FF349897D79}" type="pres">
      <dgm:prSet presAssocID="{C93E90C4-4EB8-48E5-8D80-E9E6D7B90ECE}" presName="childNode" presStyleLbl="node1" presStyleIdx="10" presStyleCnt="12" custScaleX="154324" custScaleY="859901" custLinFactY="371176" custLinFactNeighborX="541" custLinFactNeighborY="4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347685-B757-4FB2-844C-3A10B9E4A40B}" type="pres">
      <dgm:prSet presAssocID="{C93E90C4-4EB8-48E5-8D80-E9E6D7B90ECE}" presName="aSpace2" presStyleCnt="0"/>
      <dgm:spPr/>
    </dgm:pt>
    <dgm:pt modelId="{5AE825BB-8EFD-4C68-8C2B-2AA5E2D34603}" type="pres">
      <dgm:prSet presAssocID="{D230D15D-8D74-4964-8442-14EE5060E25B}" presName="childNode" presStyleLbl="node1" presStyleIdx="11" presStyleCnt="12" custScaleX="153937" custScaleY="726632" custLinFactY="496085" custLinFactNeighborX="347" custLinFactNeighborY="5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90E752-AFF1-403A-95BC-940630EDB7BC}" type="presOf" srcId="{4927C42C-ED6F-4BE3-887D-E7913EF109CA}" destId="{DDCC7F8D-D1A1-4FDE-9C83-20612298183A}" srcOrd="0" destOrd="0" presId="urn:microsoft.com/office/officeart/2005/8/layout/lProcess2"/>
    <dgm:cxn modelId="{5FCF8226-73DE-4283-AB7B-00F3FE7335B6}" srcId="{60035B2B-E677-4741-822C-4E015A2BD624}" destId="{F8CCAF1E-9A33-48F8-819C-1AE7D7CFEDEB}" srcOrd="3" destOrd="0" parTransId="{F6946DEB-5505-4620-9558-532C8656F16E}" sibTransId="{8DB376CB-82AA-487A-B572-057EC3E7EDA0}"/>
    <dgm:cxn modelId="{B88B3860-83FC-4FA5-B739-7BF3316AACB3}" srcId="{B073EB3C-C507-43F3-8FD7-6E35E8EA1738}" destId="{E6AAF48E-1388-4C27-863F-0FD21CD75527}" srcOrd="1" destOrd="0" parTransId="{EB121B27-71D9-4C89-A66F-64A457D9B743}" sibTransId="{357BD272-523C-4C9C-8757-1462E004AEAE}"/>
    <dgm:cxn modelId="{632D68B6-E663-4B28-9F59-5B6188E435A5}" srcId="{83C8B54E-1263-405B-B2AB-3DBC644B966A}" destId="{60035B2B-E677-4741-822C-4E015A2BD624}" srcOrd="0" destOrd="0" parTransId="{531BB6B1-2EC3-4F0C-8191-2438C11F8588}" sibTransId="{1E3C77E6-B277-4AE0-B8BC-24E5936FC03B}"/>
    <dgm:cxn modelId="{6947EE04-1C67-488F-BCA6-A327DAE30CD3}" srcId="{B073EB3C-C507-43F3-8FD7-6E35E8EA1738}" destId="{B34224DF-6342-46F8-87AA-BF0ED7283847}" srcOrd="4" destOrd="0" parTransId="{29FA6783-5994-4D1B-BB28-8B7AA14E009C}" sibTransId="{8AF4AF74-0012-4AB3-9CDE-F41464806919}"/>
    <dgm:cxn modelId="{5E5D7B6C-7123-47C4-B42E-09206B03C77E}" type="presOf" srcId="{E6AAF48E-1388-4C27-863F-0FD21CD75527}" destId="{BDD405A7-180E-4E81-9DE3-AF19F491357B}" srcOrd="0" destOrd="0" presId="urn:microsoft.com/office/officeart/2005/8/layout/lProcess2"/>
    <dgm:cxn modelId="{5D31D031-8096-43C4-BE55-F4F3C2F23C23}" type="presOf" srcId="{60035B2B-E677-4741-822C-4E015A2BD624}" destId="{8F6A0D8C-1FB0-49A7-9AF5-55BBF243BA66}" srcOrd="0" destOrd="0" presId="urn:microsoft.com/office/officeart/2005/8/layout/lProcess2"/>
    <dgm:cxn modelId="{7A9B2E43-DABE-4529-AF4B-F4C854B041F3}" srcId="{B073EB3C-C507-43F3-8FD7-6E35E8EA1738}" destId="{E4FF1F4D-6CBF-482C-9632-23168FB5494A}" srcOrd="3" destOrd="0" parTransId="{6399B19F-243E-4180-B67C-4C39CBB0ADFD}" sibTransId="{F73A5DCC-0D7A-4A7C-AF64-B713CAD280BA}"/>
    <dgm:cxn modelId="{FB4EBEA0-14CC-451F-A7F9-31C28738845E}" type="presOf" srcId="{70502BBE-D98A-4BC1-9E8D-3D5B05B79B3F}" destId="{44D87C1F-601A-402D-8D31-702214FEEE49}" srcOrd="0" destOrd="0" presId="urn:microsoft.com/office/officeart/2005/8/layout/lProcess2"/>
    <dgm:cxn modelId="{43947195-46F4-4DBB-83CB-8165E528EDC3}" srcId="{60035B2B-E677-4741-822C-4E015A2BD624}" destId="{70502BBE-D98A-4BC1-9E8D-3D5B05B79B3F}" srcOrd="0" destOrd="0" parTransId="{F15C34C3-5975-4422-A40D-D34B9C434E8A}" sibTransId="{0A236637-5314-4C13-A7BE-C330CA0B4907}"/>
    <dgm:cxn modelId="{E436A3F3-0BA4-42E4-A214-0AFC3363E060}" type="presOf" srcId="{B34224DF-6342-46F8-87AA-BF0ED7283847}" destId="{BA211262-3C32-4D8E-92B8-C41BBE85F849}" srcOrd="0" destOrd="0" presId="urn:microsoft.com/office/officeart/2005/8/layout/lProcess2"/>
    <dgm:cxn modelId="{F827724A-1FC7-44CC-AD79-1098E2FFDE7C}" type="presOf" srcId="{C93E90C4-4EB8-48E5-8D80-E9E6D7B90ECE}" destId="{6E07EBF0-F034-402D-89ED-2FF349897D79}" srcOrd="0" destOrd="0" presId="urn:microsoft.com/office/officeart/2005/8/layout/lProcess2"/>
    <dgm:cxn modelId="{E9310A5A-277C-4E5B-BA2C-5F73027CCF86}" type="presOf" srcId="{73C690D4-4E5E-47AE-95DD-80F593B00EEE}" destId="{B428DEC7-FADD-4217-87F2-E1FD9794A3E3}" srcOrd="0" destOrd="0" presId="urn:microsoft.com/office/officeart/2005/8/layout/lProcess2"/>
    <dgm:cxn modelId="{B3F9167E-D0A4-4F22-B6C5-2765982DFB76}" srcId="{60035B2B-E677-4741-822C-4E015A2BD624}" destId="{F87E8385-1DE6-4D9B-86C3-14BDB072056F}" srcOrd="2" destOrd="0" parTransId="{1C8A06FA-DBDF-4837-BA17-EDE78D8D460B}" sibTransId="{B5D2D7F3-FBBD-4F7D-9288-919969101B76}"/>
    <dgm:cxn modelId="{7D371432-A12F-4CD7-98D3-333014C6CEB7}" type="presOf" srcId="{60035B2B-E677-4741-822C-4E015A2BD624}" destId="{CE5D0DD9-CB01-41EF-8F64-C351A696FDDB}" srcOrd="1" destOrd="0" presId="urn:microsoft.com/office/officeart/2005/8/layout/lProcess2"/>
    <dgm:cxn modelId="{98C4ADC1-A9C8-4F41-8CD3-D21CBAD438F9}" srcId="{B073EB3C-C507-43F3-8FD7-6E35E8EA1738}" destId="{D230D15D-8D74-4964-8442-14EE5060E25B}" srcOrd="6" destOrd="0" parTransId="{1D1A33D5-BE8F-47BC-AAFB-85BB541C45D5}" sibTransId="{E59E390D-9028-446F-8C96-2FFD717F0653}"/>
    <dgm:cxn modelId="{41C500DB-8E6D-41EB-9146-1C82A0F3839E}" srcId="{83C8B54E-1263-405B-B2AB-3DBC644B966A}" destId="{B073EB3C-C507-43F3-8FD7-6E35E8EA1738}" srcOrd="1" destOrd="0" parTransId="{5F09BA42-6D5A-4B28-B0A5-83E46B291805}" sibTransId="{783125C5-B4F0-49FF-B250-22B8C44C2BFA}"/>
    <dgm:cxn modelId="{8E38F552-D52E-46B3-AB22-E8E7EE6ECF92}" type="presOf" srcId="{83C8B54E-1263-405B-B2AB-3DBC644B966A}" destId="{3EEDBE33-6698-4C07-BEC3-5AB7143F7F1D}" srcOrd="0" destOrd="0" presId="urn:microsoft.com/office/officeart/2005/8/layout/lProcess2"/>
    <dgm:cxn modelId="{1E75EBE1-78F5-43B0-A8FC-1581DF51392A}" type="presOf" srcId="{D230D15D-8D74-4964-8442-14EE5060E25B}" destId="{5AE825BB-8EFD-4C68-8C2B-2AA5E2D34603}" srcOrd="0" destOrd="0" presId="urn:microsoft.com/office/officeart/2005/8/layout/lProcess2"/>
    <dgm:cxn modelId="{5B8B032B-2A09-47FB-9C82-B6514C20B8AC}" srcId="{60035B2B-E677-4741-822C-4E015A2BD624}" destId="{4927C42C-ED6F-4BE3-887D-E7913EF109CA}" srcOrd="1" destOrd="0" parTransId="{4A8DB8DA-1EC7-4556-872F-3BDE23FE62EE}" sibTransId="{B0E9C8F3-E00F-46AF-B282-ECA484DC6574}"/>
    <dgm:cxn modelId="{9B5BE2CC-7F05-4405-BADB-802D70708C5D}" srcId="{B073EB3C-C507-43F3-8FD7-6E35E8EA1738}" destId="{C93E90C4-4EB8-48E5-8D80-E9E6D7B90ECE}" srcOrd="5" destOrd="0" parTransId="{08CA4CEC-F8E1-4431-BEC0-93D124CCC42D}" sibTransId="{3A146A4E-8FDB-430D-AA2D-856AD190746B}"/>
    <dgm:cxn modelId="{72DCD72B-CF67-44A0-A58B-CCA52F2312D6}" type="presOf" srcId="{E4FF1F4D-6CBF-482C-9632-23168FB5494A}" destId="{8460C0E2-A0E3-4F33-8F77-0C2A9F9333DE}" srcOrd="0" destOrd="0" presId="urn:microsoft.com/office/officeart/2005/8/layout/lProcess2"/>
    <dgm:cxn modelId="{069E4DE4-31E1-45BF-BB67-EDF19990478D}" srcId="{60035B2B-E677-4741-822C-4E015A2BD624}" destId="{E1F01AB1-F542-46DC-BA75-8024AF7E4261}" srcOrd="4" destOrd="0" parTransId="{83A843A4-BDDD-4775-906F-A1CA21A26411}" sibTransId="{5E57EEB2-ACA3-4A14-9FFA-8D2070342232}"/>
    <dgm:cxn modelId="{E40B187D-593A-40B5-892A-40E47B79558D}" srcId="{B073EB3C-C507-43F3-8FD7-6E35E8EA1738}" destId="{73C690D4-4E5E-47AE-95DD-80F593B00EEE}" srcOrd="0" destOrd="0" parTransId="{33AAA9A1-407D-4D65-B8CA-BB2317C11D5A}" sibTransId="{F226F84D-6E4C-4CD2-ADA5-3C07394D8413}"/>
    <dgm:cxn modelId="{9E3FA168-0E90-4E39-AAFB-99B856B4C397}" type="presOf" srcId="{98859F59-BCBB-4BBD-9E49-C774E86BA7E2}" destId="{C3667C79-D922-43D8-907E-3FF6742D310D}" srcOrd="0" destOrd="0" presId="urn:microsoft.com/office/officeart/2005/8/layout/lProcess2"/>
    <dgm:cxn modelId="{898CFE4C-7A7E-4770-AA13-20743EC2A6E1}" type="presOf" srcId="{F87E8385-1DE6-4D9B-86C3-14BDB072056F}" destId="{1ACC079F-8C39-4568-B0B7-7F88AD5E6BA2}" srcOrd="0" destOrd="0" presId="urn:microsoft.com/office/officeart/2005/8/layout/lProcess2"/>
    <dgm:cxn modelId="{A641517F-02E3-4095-8AE2-12BF4EB3BFB3}" srcId="{B073EB3C-C507-43F3-8FD7-6E35E8EA1738}" destId="{98859F59-BCBB-4BBD-9E49-C774E86BA7E2}" srcOrd="2" destOrd="0" parTransId="{C1805631-16F8-48D0-BB76-9ED13CBDE3BD}" sibTransId="{8ECF90B1-9DD0-46B8-88D4-898D1DA0C22C}"/>
    <dgm:cxn modelId="{AE9AEC5B-6E81-43FB-B362-C6AF9F229E4F}" type="presOf" srcId="{B073EB3C-C507-43F3-8FD7-6E35E8EA1738}" destId="{E3D77F11-1E46-4D75-A8C6-6A4FA67C9F1F}" srcOrd="1" destOrd="0" presId="urn:microsoft.com/office/officeart/2005/8/layout/lProcess2"/>
    <dgm:cxn modelId="{ED1BB80C-9AE5-4F56-BDB3-48065EDC2519}" type="presOf" srcId="{F8CCAF1E-9A33-48F8-819C-1AE7D7CFEDEB}" destId="{F24A1CDC-6A60-4019-B5BD-9F38D5ACA9F9}" srcOrd="0" destOrd="0" presId="urn:microsoft.com/office/officeart/2005/8/layout/lProcess2"/>
    <dgm:cxn modelId="{8229C015-BD9E-4B76-9BC5-E0776C41FF02}" type="presOf" srcId="{B073EB3C-C507-43F3-8FD7-6E35E8EA1738}" destId="{49CD9CEA-4A9C-4F45-B244-879E452FEA75}" srcOrd="0" destOrd="0" presId="urn:microsoft.com/office/officeart/2005/8/layout/lProcess2"/>
    <dgm:cxn modelId="{25BF68E2-8171-492D-B9D8-686B0C3A7052}" type="presOf" srcId="{E1F01AB1-F542-46DC-BA75-8024AF7E4261}" destId="{03E9E9D4-55EA-43D6-81EC-03235376F96F}" srcOrd="0" destOrd="0" presId="urn:microsoft.com/office/officeart/2005/8/layout/lProcess2"/>
    <dgm:cxn modelId="{3E7F6546-8A22-495D-99EE-86068327C849}" type="presParOf" srcId="{3EEDBE33-6698-4C07-BEC3-5AB7143F7F1D}" destId="{1E0ADB2C-084A-409D-8670-8D04063A50BD}" srcOrd="0" destOrd="0" presId="urn:microsoft.com/office/officeart/2005/8/layout/lProcess2"/>
    <dgm:cxn modelId="{668DCE87-7E9E-42F9-976E-44AAB5FC90FB}" type="presParOf" srcId="{1E0ADB2C-084A-409D-8670-8D04063A50BD}" destId="{8F6A0D8C-1FB0-49A7-9AF5-55BBF243BA66}" srcOrd="0" destOrd="0" presId="urn:microsoft.com/office/officeart/2005/8/layout/lProcess2"/>
    <dgm:cxn modelId="{82346B26-DC44-469D-8BEF-033B3008483C}" type="presParOf" srcId="{1E0ADB2C-084A-409D-8670-8D04063A50BD}" destId="{CE5D0DD9-CB01-41EF-8F64-C351A696FDDB}" srcOrd="1" destOrd="0" presId="urn:microsoft.com/office/officeart/2005/8/layout/lProcess2"/>
    <dgm:cxn modelId="{F664F24C-F106-4BCF-8CAB-F409F7E2F702}" type="presParOf" srcId="{1E0ADB2C-084A-409D-8670-8D04063A50BD}" destId="{C2C227C8-3BD0-4C72-8B4F-D5370EAB3DAB}" srcOrd="2" destOrd="0" presId="urn:microsoft.com/office/officeart/2005/8/layout/lProcess2"/>
    <dgm:cxn modelId="{D2E4A557-D349-4EA4-8C8B-2A5940D07AA4}" type="presParOf" srcId="{C2C227C8-3BD0-4C72-8B4F-D5370EAB3DAB}" destId="{7E24A6A8-CA72-44EA-8EB0-FCA064184BCA}" srcOrd="0" destOrd="0" presId="urn:microsoft.com/office/officeart/2005/8/layout/lProcess2"/>
    <dgm:cxn modelId="{BC677697-5417-419F-9725-13412EC03656}" type="presParOf" srcId="{7E24A6A8-CA72-44EA-8EB0-FCA064184BCA}" destId="{44D87C1F-601A-402D-8D31-702214FEEE49}" srcOrd="0" destOrd="0" presId="urn:microsoft.com/office/officeart/2005/8/layout/lProcess2"/>
    <dgm:cxn modelId="{2919A69E-BEBD-401F-BD3C-B7D8510A907C}" type="presParOf" srcId="{7E24A6A8-CA72-44EA-8EB0-FCA064184BCA}" destId="{231966E3-BFC8-47D2-A295-1700861F6EB1}" srcOrd="1" destOrd="0" presId="urn:microsoft.com/office/officeart/2005/8/layout/lProcess2"/>
    <dgm:cxn modelId="{65D81A5D-3355-4B06-B489-80AC726FCD4E}" type="presParOf" srcId="{7E24A6A8-CA72-44EA-8EB0-FCA064184BCA}" destId="{DDCC7F8D-D1A1-4FDE-9C83-20612298183A}" srcOrd="2" destOrd="0" presId="urn:microsoft.com/office/officeart/2005/8/layout/lProcess2"/>
    <dgm:cxn modelId="{5BD414ED-463E-46C4-AF09-4143720CA592}" type="presParOf" srcId="{7E24A6A8-CA72-44EA-8EB0-FCA064184BCA}" destId="{177F2FB8-856F-4B73-9443-DD207FBE992B}" srcOrd="3" destOrd="0" presId="urn:microsoft.com/office/officeart/2005/8/layout/lProcess2"/>
    <dgm:cxn modelId="{2915C55E-5B88-4B20-ADB6-DE0863F1216D}" type="presParOf" srcId="{7E24A6A8-CA72-44EA-8EB0-FCA064184BCA}" destId="{1ACC079F-8C39-4568-B0B7-7F88AD5E6BA2}" srcOrd="4" destOrd="0" presId="urn:microsoft.com/office/officeart/2005/8/layout/lProcess2"/>
    <dgm:cxn modelId="{F5395E6B-2853-4AEE-B3A5-E2EA262F361C}" type="presParOf" srcId="{7E24A6A8-CA72-44EA-8EB0-FCA064184BCA}" destId="{0E1AB3AF-D680-4541-B00C-C5AE62713715}" srcOrd="5" destOrd="0" presId="urn:microsoft.com/office/officeart/2005/8/layout/lProcess2"/>
    <dgm:cxn modelId="{784DC6B1-6B34-4CDB-8A8B-BCE5E66508AA}" type="presParOf" srcId="{7E24A6A8-CA72-44EA-8EB0-FCA064184BCA}" destId="{F24A1CDC-6A60-4019-B5BD-9F38D5ACA9F9}" srcOrd="6" destOrd="0" presId="urn:microsoft.com/office/officeart/2005/8/layout/lProcess2"/>
    <dgm:cxn modelId="{6D9127FD-0208-4E6F-B948-AEF7407D8E55}" type="presParOf" srcId="{7E24A6A8-CA72-44EA-8EB0-FCA064184BCA}" destId="{21EE59FE-D505-4FDC-A876-CE774BD277EB}" srcOrd="7" destOrd="0" presId="urn:microsoft.com/office/officeart/2005/8/layout/lProcess2"/>
    <dgm:cxn modelId="{F9EDAC64-DF0C-40BE-A279-99FBF1B19EF8}" type="presParOf" srcId="{7E24A6A8-CA72-44EA-8EB0-FCA064184BCA}" destId="{03E9E9D4-55EA-43D6-81EC-03235376F96F}" srcOrd="8" destOrd="0" presId="urn:microsoft.com/office/officeart/2005/8/layout/lProcess2"/>
    <dgm:cxn modelId="{B7C23CDA-A34F-44C7-9485-D4CCBADB5446}" type="presParOf" srcId="{3EEDBE33-6698-4C07-BEC3-5AB7143F7F1D}" destId="{E1C1C931-749A-4BAC-8274-9EDA53272B46}" srcOrd="1" destOrd="0" presId="urn:microsoft.com/office/officeart/2005/8/layout/lProcess2"/>
    <dgm:cxn modelId="{530D4648-E867-42BF-8F44-631253E2F100}" type="presParOf" srcId="{3EEDBE33-6698-4C07-BEC3-5AB7143F7F1D}" destId="{FDBA5B6B-14C9-4A16-932F-C72B597C935D}" srcOrd="2" destOrd="0" presId="urn:microsoft.com/office/officeart/2005/8/layout/lProcess2"/>
    <dgm:cxn modelId="{91A63A09-5FDB-4820-ABAA-57B34962903F}" type="presParOf" srcId="{FDBA5B6B-14C9-4A16-932F-C72B597C935D}" destId="{49CD9CEA-4A9C-4F45-B244-879E452FEA75}" srcOrd="0" destOrd="0" presId="urn:microsoft.com/office/officeart/2005/8/layout/lProcess2"/>
    <dgm:cxn modelId="{5B3FCF01-C665-430B-A5A9-6967FD768984}" type="presParOf" srcId="{FDBA5B6B-14C9-4A16-932F-C72B597C935D}" destId="{E3D77F11-1E46-4D75-A8C6-6A4FA67C9F1F}" srcOrd="1" destOrd="0" presId="urn:microsoft.com/office/officeart/2005/8/layout/lProcess2"/>
    <dgm:cxn modelId="{F99724F3-7FF3-46F6-AFF3-ECB8DAAFADB2}" type="presParOf" srcId="{FDBA5B6B-14C9-4A16-932F-C72B597C935D}" destId="{9FBD6235-C4F7-4C72-8DB4-29346F572F00}" srcOrd="2" destOrd="0" presId="urn:microsoft.com/office/officeart/2005/8/layout/lProcess2"/>
    <dgm:cxn modelId="{ADF79716-5EBB-4944-A2FA-7642BCCA5E52}" type="presParOf" srcId="{9FBD6235-C4F7-4C72-8DB4-29346F572F00}" destId="{97735C6B-7957-42E2-9BEA-32009E514217}" srcOrd="0" destOrd="0" presId="urn:microsoft.com/office/officeart/2005/8/layout/lProcess2"/>
    <dgm:cxn modelId="{0FED7004-1FF1-4D0F-88C4-FFAB59B10864}" type="presParOf" srcId="{97735C6B-7957-42E2-9BEA-32009E514217}" destId="{B428DEC7-FADD-4217-87F2-E1FD9794A3E3}" srcOrd="0" destOrd="0" presId="urn:microsoft.com/office/officeart/2005/8/layout/lProcess2"/>
    <dgm:cxn modelId="{7DFF0653-FC1B-44A5-A16F-BCD148D51977}" type="presParOf" srcId="{97735C6B-7957-42E2-9BEA-32009E514217}" destId="{435BF0E8-5FB0-4569-95DC-38CB34F3BB09}" srcOrd="1" destOrd="0" presId="urn:microsoft.com/office/officeart/2005/8/layout/lProcess2"/>
    <dgm:cxn modelId="{32261523-7161-447C-9390-E36CEDA72F30}" type="presParOf" srcId="{97735C6B-7957-42E2-9BEA-32009E514217}" destId="{BDD405A7-180E-4E81-9DE3-AF19F491357B}" srcOrd="2" destOrd="0" presId="urn:microsoft.com/office/officeart/2005/8/layout/lProcess2"/>
    <dgm:cxn modelId="{C5EF06BE-D499-4F30-8F8D-7BC73F3C32EA}" type="presParOf" srcId="{97735C6B-7957-42E2-9BEA-32009E514217}" destId="{97BC435F-FD75-4FCD-A96C-192CEE0218B9}" srcOrd="3" destOrd="0" presId="urn:microsoft.com/office/officeart/2005/8/layout/lProcess2"/>
    <dgm:cxn modelId="{7225B655-488A-4EAC-BA0B-3390B13840CB}" type="presParOf" srcId="{97735C6B-7957-42E2-9BEA-32009E514217}" destId="{C3667C79-D922-43D8-907E-3FF6742D310D}" srcOrd="4" destOrd="0" presId="urn:microsoft.com/office/officeart/2005/8/layout/lProcess2"/>
    <dgm:cxn modelId="{D4A8E01C-EBE1-431B-9510-1FD07E0E07CD}" type="presParOf" srcId="{97735C6B-7957-42E2-9BEA-32009E514217}" destId="{388B3E71-FBB7-441E-9E31-A5D071DCF208}" srcOrd="5" destOrd="0" presId="urn:microsoft.com/office/officeart/2005/8/layout/lProcess2"/>
    <dgm:cxn modelId="{5DB15530-D8A5-4AAD-90E2-2F05D1337C95}" type="presParOf" srcId="{97735C6B-7957-42E2-9BEA-32009E514217}" destId="{8460C0E2-A0E3-4F33-8F77-0C2A9F9333DE}" srcOrd="6" destOrd="0" presId="urn:microsoft.com/office/officeart/2005/8/layout/lProcess2"/>
    <dgm:cxn modelId="{DDEA79E5-432E-4F57-AD24-D98F1BC66B52}" type="presParOf" srcId="{97735C6B-7957-42E2-9BEA-32009E514217}" destId="{27D86270-FFCA-4328-861E-EBB93D7A0E51}" srcOrd="7" destOrd="0" presId="urn:microsoft.com/office/officeart/2005/8/layout/lProcess2"/>
    <dgm:cxn modelId="{0D710B78-E2BF-47B1-B544-F8F58362D819}" type="presParOf" srcId="{97735C6B-7957-42E2-9BEA-32009E514217}" destId="{BA211262-3C32-4D8E-92B8-C41BBE85F849}" srcOrd="8" destOrd="0" presId="urn:microsoft.com/office/officeart/2005/8/layout/lProcess2"/>
    <dgm:cxn modelId="{AECAF7EC-D124-477F-879A-D43140BEA98B}" type="presParOf" srcId="{97735C6B-7957-42E2-9BEA-32009E514217}" destId="{D13B0485-24EB-49C1-B4F8-742FEEBFE365}" srcOrd="9" destOrd="0" presId="urn:microsoft.com/office/officeart/2005/8/layout/lProcess2"/>
    <dgm:cxn modelId="{A14580D4-AEE6-474E-9FEF-1E20E2D0CD99}" type="presParOf" srcId="{97735C6B-7957-42E2-9BEA-32009E514217}" destId="{6E07EBF0-F034-402D-89ED-2FF349897D79}" srcOrd="10" destOrd="0" presId="urn:microsoft.com/office/officeart/2005/8/layout/lProcess2"/>
    <dgm:cxn modelId="{1894505B-3E16-403C-9862-10BFC02922CF}" type="presParOf" srcId="{97735C6B-7957-42E2-9BEA-32009E514217}" destId="{44347685-B757-4FB2-844C-3A10B9E4A40B}" srcOrd="11" destOrd="0" presId="urn:microsoft.com/office/officeart/2005/8/layout/lProcess2"/>
    <dgm:cxn modelId="{0551AB4D-C887-4E46-8479-6BFBCD334276}" type="presParOf" srcId="{97735C6B-7957-42E2-9BEA-32009E514217}" destId="{5AE825BB-8EFD-4C68-8C2B-2AA5E2D34603}" srcOrd="1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6A0D8C-1FB0-49A7-9AF5-55BBF243BA66}">
      <dsp:nvSpPr>
        <dsp:cNvPr id="0" name=""/>
        <dsp:cNvSpPr/>
      </dsp:nvSpPr>
      <dsp:spPr>
        <a:xfrm>
          <a:off x="9309" y="0"/>
          <a:ext cx="4271766" cy="5435440"/>
        </a:xfrm>
        <a:prstGeom prst="roundRect">
          <a:avLst>
            <a:gd name="adj" fmla="val 10000"/>
          </a:avLst>
        </a:prstGeom>
        <a:solidFill>
          <a:srgbClr val="66FFFF"/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>
              <a:latin typeface="Times New Roman" pitchFamily="18" charset="0"/>
              <a:cs typeface="Times New Roman" pitchFamily="18" charset="0"/>
            </a:rPr>
            <a:t>Доходы </a:t>
          </a: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бюджета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8 829,10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9309" y="0"/>
        <a:ext cx="4271766" cy="1630632"/>
      </dsp:txXfrm>
    </dsp:sp>
    <dsp:sp modelId="{44D87C1F-601A-402D-8D31-702214FEEE49}">
      <dsp:nvSpPr>
        <dsp:cNvPr id="0" name=""/>
        <dsp:cNvSpPr/>
      </dsp:nvSpPr>
      <dsp:spPr>
        <a:xfrm>
          <a:off x="81324" y="1373021"/>
          <a:ext cx="3939429" cy="786454"/>
        </a:xfrm>
        <a:prstGeom prst="roundRect">
          <a:avLst>
            <a:gd name="adj" fmla="val 10000"/>
          </a:avLst>
        </a:prstGeom>
        <a:solidFill>
          <a:schemeClr val="tx1">
            <a:lumMod val="8500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Налог на доходы физических лиц </a:t>
          </a:r>
          <a:endParaRPr lang="ru-RU" sz="1600" b="1" kern="1200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501,7   </a:t>
          </a:r>
          <a:endParaRPr lang="ru-RU" sz="16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04358" y="1396055"/>
        <a:ext cx="3893361" cy="740386"/>
      </dsp:txXfrm>
    </dsp:sp>
    <dsp:sp modelId="{DDCC7F8D-D1A1-4FDE-9C83-20612298183A}">
      <dsp:nvSpPr>
        <dsp:cNvPr id="0" name=""/>
        <dsp:cNvSpPr/>
      </dsp:nvSpPr>
      <dsp:spPr>
        <a:xfrm>
          <a:off x="81324" y="2147664"/>
          <a:ext cx="3923455" cy="6926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3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                                                     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Налог </a:t>
          </a:r>
          <a:r>
            <a:rPr lang="ru-RU" sz="1600" b="1" kern="1200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на совокупный </a:t>
          </a: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доход  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1820,9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01612" y="2167952"/>
        <a:ext cx="3882879" cy="652109"/>
      </dsp:txXfrm>
    </dsp:sp>
    <dsp:sp modelId="{1ACC079F-8C39-4568-B0B7-7F88AD5E6BA2}">
      <dsp:nvSpPr>
        <dsp:cNvPr id="0" name=""/>
        <dsp:cNvSpPr/>
      </dsp:nvSpPr>
      <dsp:spPr>
        <a:xfrm>
          <a:off x="81324" y="2880319"/>
          <a:ext cx="3939429" cy="7405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4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bg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Налоги на имущество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2541,2</a:t>
          </a:r>
          <a:endParaRPr lang="ru-RU" sz="1600" b="1" kern="1200" dirty="0">
            <a:solidFill>
              <a:schemeClr val="bg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3013" y="2902008"/>
        <a:ext cx="3896051" cy="697154"/>
      </dsp:txXfrm>
    </dsp:sp>
    <dsp:sp modelId="{F24A1CDC-6A60-4019-B5BD-9F38D5ACA9F9}">
      <dsp:nvSpPr>
        <dsp:cNvPr id="0" name=""/>
        <dsp:cNvSpPr/>
      </dsp:nvSpPr>
      <dsp:spPr>
        <a:xfrm>
          <a:off x="81336" y="3672408"/>
          <a:ext cx="3892637" cy="6099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5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Безвозмездные </a:t>
          </a: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поступления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3868,5 </a:t>
          </a:r>
          <a:endParaRPr lang="ru-RU" sz="1600" b="1" kern="1200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99200" y="3690272"/>
        <a:ext cx="3856909" cy="574188"/>
      </dsp:txXfrm>
    </dsp:sp>
    <dsp:sp modelId="{03E9E9D4-55EA-43D6-81EC-03235376F96F}">
      <dsp:nvSpPr>
        <dsp:cNvPr id="0" name=""/>
        <dsp:cNvSpPr/>
      </dsp:nvSpPr>
      <dsp:spPr>
        <a:xfrm>
          <a:off x="81324" y="4339965"/>
          <a:ext cx="3939429" cy="5250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6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Иные </a:t>
          </a: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доходы   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96,8</a:t>
          </a:r>
          <a:endParaRPr lang="ru-RU" sz="1600" b="1" kern="1200" dirty="0">
            <a:solidFill>
              <a:schemeClr val="bg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96703" y="4355344"/>
        <a:ext cx="3908671" cy="494333"/>
      </dsp:txXfrm>
    </dsp:sp>
    <dsp:sp modelId="{49CD9CEA-4A9C-4F45-B244-879E452FEA75}">
      <dsp:nvSpPr>
        <dsp:cNvPr id="0" name=""/>
        <dsp:cNvSpPr/>
      </dsp:nvSpPr>
      <dsp:spPr>
        <a:xfrm>
          <a:off x="4473803" y="0"/>
          <a:ext cx="3923148" cy="5435440"/>
        </a:xfrm>
        <a:prstGeom prst="roundRect">
          <a:avLst>
            <a:gd name="adj" fmla="val 10000"/>
          </a:avLst>
        </a:prstGeom>
        <a:solidFill>
          <a:srgbClr val="66FFFF"/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>
              <a:latin typeface="Times New Roman" pitchFamily="18" charset="0"/>
              <a:cs typeface="Times New Roman" pitchFamily="18" charset="0"/>
            </a:rPr>
            <a:t>Расходы </a:t>
          </a: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бюджета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8 829,10</a:t>
          </a:r>
          <a:endParaRPr lang="ru-RU" sz="320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4473803" y="0"/>
        <a:ext cx="3923148" cy="1630632"/>
      </dsp:txXfrm>
    </dsp:sp>
    <dsp:sp modelId="{B428DEC7-FADD-4217-87F2-E1FD9794A3E3}">
      <dsp:nvSpPr>
        <dsp:cNvPr id="0" name=""/>
        <dsp:cNvSpPr/>
      </dsp:nvSpPr>
      <dsp:spPr>
        <a:xfrm>
          <a:off x="4617824" y="1369551"/>
          <a:ext cx="3607007" cy="3955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2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Общегосударственные вопросы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3955,4</a:t>
          </a:r>
          <a:endParaRPr lang="ru-RU" sz="1600" b="1" kern="1200" dirty="0">
            <a:solidFill>
              <a:schemeClr val="bg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29408" y="1381135"/>
        <a:ext cx="3583839" cy="372332"/>
      </dsp:txXfrm>
    </dsp:sp>
    <dsp:sp modelId="{BDD405A7-180E-4E81-9DE3-AF19F491357B}">
      <dsp:nvSpPr>
        <dsp:cNvPr id="0" name=""/>
        <dsp:cNvSpPr/>
      </dsp:nvSpPr>
      <dsp:spPr>
        <a:xfrm>
          <a:off x="4617824" y="1872208"/>
          <a:ext cx="3607007" cy="4922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3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Национальная </a:t>
          </a: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оборона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83,3</a:t>
          </a:r>
          <a:endParaRPr lang="ru-RU" sz="1600" b="1" kern="1200" dirty="0">
            <a:solidFill>
              <a:schemeClr val="bg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32241" y="1886625"/>
        <a:ext cx="3578173" cy="463382"/>
      </dsp:txXfrm>
    </dsp:sp>
    <dsp:sp modelId="{C3667C79-D922-43D8-907E-3FF6742D310D}">
      <dsp:nvSpPr>
        <dsp:cNvPr id="0" name=""/>
        <dsp:cNvSpPr/>
      </dsp:nvSpPr>
      <dsp:spPr>
        <a:xfrm>
          <a:off x="4617836" y="2433096"/>
          <a:ext cx="3609004" cy="5485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4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Культура и спорт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 3654,5</a:t>
          </a:r>
          <a:endParaRPr lang="ru-RU" sz="1600" b="1" kern="1200" dirty="0">
            <a:solidFill>
              <a:schemeClr val="bg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33902" y="2449162"/>
        <a:ext cx="3576872" cy="516411"/>
      </dsp:txXfrm>
    </dsp:sp>
    <dsp:sp modelId="{8460C0E2-A0E3-4F33-8F77-0C2A9F9333DE}">
      <dsp:nvSpPr>
        <dsp:cNvPr id="0" name=""/>
        <dsp:cNvSpPr/>
      </dsp:nvSpPr>
      <dsp:spPr>
        <a:xfrm>
          <a:off x="4617824" y="3055478"/>
          <a:ext cx="3607007" cy="5569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5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Национальная безопасность </a:t>
          </a: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и правоохранительная </a:t>
          </a:r>
          <a:r>
            <a:rPr lang="ru-RU" sz="1600" b="1" kern="1200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деятельность </a:t>
          </a: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60,0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      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634136" y="3071790"/>
        <a:ext cx="3574383" cy="524304"/>
      </dsp:txXfrm>
    </dsp:sp>
    <dsp:sp modelId="{BA211262-3C32-4D8E-92B8-C41BBE85F849}">
      <dsp:nvSpPr>
        <dsp:cNvPr id="0" name=""/>
        <dsp:cNvSpPr/>
      </dsp:nvSpPr>
      <dsp:spPr>
        <a:xfrm>
          <a:off x="4617824" y="3703342"/>
          <a:ext cx="3643093" cy="5643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6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Национальная экономика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 200,0</a:t>
          </a:r>
          <a:endParaRPr lang="ru-RU" sz="1400" b="1" kern="1200" dirty="0">
            <a:solidFill>
              <a:schemeClr val="bg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34354" y="3719872"/>
        <a:ext cx="3610033" cy="531331"/>
      </dsp:txXfrm>
    </dsp:sp>
    <dsp:sp modelId="{6E07EBF0-F034-402D-89ED-2FF349897D79}">
      <dsp:nvSpPr>
        <dsp:cNvPr id="0" name=""/>
        <dsp:cNvSpPr/>
      </dsp:nvSpPr>
      <dsp:spPr>
        <a:xfrm>
          <a:off x="4617836" y="4293271"/>
          <a:ext cx="3712594" cy="4473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2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Жилищно-коммунальное </a:t>
          </a:r>
          <a:r>
            <a:rPr lang="ru-RU" sz="1600" b="1" kern="1200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хозяйство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747,4</a:t>
          </a:r>
          <a:endParaRPr lang="ru-RU" sz="1600" b="1" kern="1200" dirty="0">
            <a:solidFill>
              <a:schemeClr val="bg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30938" y="4306373"/>
        <a:ext cx="3686390" cy="421142"/>
      </dsp:txXfrm>
    </dsp:sp>
    <dsp:sp modelId="{5AE825BB-8EFD-4C68-8C2B-2AA5E2D34603}">
      <dsp:nvSpPr>
        <dsp:cNvPr id="0" name=""/>
        <dsp:cNvSpPr/>
      </dsp:nvSpPr>
      <dsp:spPr>
        <a:xfrm>
          <a:off x="4617824" y="4801408"/>
          <a:ext cx="3703284" cy="4798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3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Образование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25,0</a:t>
          </a:r>
          <a:endParaRPr lang="ru-RU" sz="1600" b="1" kern="1200" dirty="0">
            <a:solidFill>
              <a:schemeClr val="bg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31877" y="4815461"/>
        <a:ext cx="3675178" cy="4517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6A0D8C-1FB0-49A7-9AF5-55BBF243BA66}">
      <dsp:nvSpPr>
        <dsp:cNvPr id="0" name=""/>
        <dsp:cNvSpPr/>
      </dsp:nvSpPr>
      <dsp:spPr>
        <a:xfrm>
          <a:off x="9309" y="0"/>
          <a:ext cx="4271766" cy="5435440"/>
        </a:xfrm>
        <a:prstGeom prst="roundRect">
          <a:avLst>
            <a:gd name="adj" fmla="val 10000"/>
          </a:avLst>
        </a:prstGeom>
        <a:solidFill>
          <a:srgbClr val="CCCCFF"/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>
              <a:latin typeface="Times New Roman" pitchFamily="18" charset="0"/>
              <a:cs typeface="Times New Roman" pitchFamily="18" charset="0"/>
            </a:rPr>
            <a:t>Доходы </a:t>
          </a: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бюджета </a:t>
          </a: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2020/2021 </a:t>
          </a:r>
          <a:r>
            <a:rPr lang="ru-RU" sz="3200" kern="1200" dirty="0" err="1" smtClean="0">
              <a:latin typeface="Times New Roman" pitchFamily="18" charset="0"/>
              <a:cs typeface="Times New Roman" pitchFamily="18" charset="0"/>
            </a:rPr>
            <a:t>гг</a:t>
          </a:r>
          <a:endParaRPr lang="ru-RU" sz="32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7145,5 / 7200,7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9309" y="0"/>
        <a:ext cx="4271766" cy="1630632"/>
      </dsp:txXfrm>
    </dsp:sp>
    <dsp:sp modelId="{44D87C1F-601A-402D-8D31-702214FEEE49}">
      <dsp:nvSpPr>
        <dsp:cNvPr id="0" name=""/>
        <dsp:cNvSpPr/>
      </dsp:nvSpPr>
      <dsp:spPr>
        <a:xfrm>
          <a:off x="81324" y="1872207"/>
          <a:ext cx="3939429" cy="768741"/>
        </a:xfrm>
        <a:prstGeom prst="roundRect">
          <a:avLst>
            <a:gd name="adj" fmla="val 10000"/>
          </a:avLst>
        </a:prstGeom>
        <a:solidFill>
          <a:schemeClr val="tx1">
            <a:lumMod val="8500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Налог на доходы физических лиц </a:t>
          </a:r>
          <a:endParaRPr lang="ru-RU" sz="1600" b="1" kern="1200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513,4/543,4   </a:t>
          </a:r>
          <a:endParaRPr lang="ru-RU" sz="16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03840" y="1894723"/>
        <a:ext cx="3894397" cy="723709"/>
      </dsp:txXfrm>
    </dsp:sp>
    <dsp:sp modelId="{DDCC7F8D-D1A1-4FDE-9C83-20612298183A}">
      <dsp:nvSpPr>
        <dsp:cNvPr id="0" name=""/>
        <dsp:cNvSpPr/>
      </dsp:nvSpPr>
      <dsp:spPr>
        <a:xfrm>
          <a:off x="81324" y="2664296"/>
          <a:ext cx="3923455" cy="6770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3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                                                     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Налог </a:t>
          </a:r>
          <a:r>
            <a:rPr lang="ru-RU" sz="1600" b="1" kern="1200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на совокупный </a:t>
          </a: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доход  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1820,9/1820,9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01155" y="2684127"/>
        <a:ext cx="3883793" cy="637422"/>
      </dsp:txXfrm>
    </dsp:sp>
    <dsp:sp modelId="{1ACC079F-8C39-4568-B0B7-7F88AD5E6BA2}">
      <dsp:nvSpPr>
        <dsp:cNvPr id="0" name=""/>
        <dsp:cNvSpPr/>
      </dsp:nvSpPr>
      <dsp:spPr>
        <a:xfrm>
          <a:off x="81324" y="3384375"/>
          <a:ext cx="3939429" cy="7238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4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bg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Налоги на имущество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2554,6/2568,1</a:t>
          </a:r>
          <a:endParaRPr lang="ru-RU" sz="1600" b="1" kern="1200" dirty="0">
            <a:solidFill>
              <a:schemeClr val="bg1">
                <a:lumMod val="85000"/>
                <a:lumOff val="1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2525" y="3405576"/>
        <a:ext cx="3897027" cy="681451"/>
      </dsp:txXfrm>
    </dsp:sp>
    <dsp:sp modelId="{F24A1CDC-6A60-4019-B5BD-9F38D5ACA9F9}">
      <dsp:nvSpPr>
        <dsp:cNvPr id="0" name=""/>
        <dsp:cNvSpPr/>
      </dsp:nvSpPr>
      <dsp:spPr>
        <a:xfrm>
          <a:off x="153327" y="4104457"/>
          <a:ext cx="3865573" cy="67327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5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Безвозмездные </a:t>
          </a: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поступления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 1984,9/1460,7</a:t>
          </a:r>
          <a:r>
            <a:rPr lang="ru-RU" sz="16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1600" b="1" kern="1200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73047" y="4124177"/>
        <a:ext cx="3826133" cy="633836"/>
      </dsp:txXfrm>
    </dsp:sp>
    <dsp:sp modelId="{03E9E9D4-55EA-43D6-81EC-03235376F96F}">
      <dsp:nvSpPr>
        <dsp:cNvPr id="0" name=""/>
        <dsp:cNvSpPr/>
      </dsp:nvSpPr>
      <dsp:spPr>
        <a:xfrm>
          <a:off x="153327" y="4830937"/>
          <a:ext cx="3939429" cy="5132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6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Иные </a:t>
          </a: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доходы   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85,4/88,8</a:t>
          </a:r>
          <a:endParaRPr lang="ru-RU" sz="1600" b="1" kern="1200" dirty="0">
            <a:solidFill>
              <a:schemeClr val="bg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68360" y="4845970"/>
        <a:ext cx="3909363" cy="483198"/>
      </dsp:txXfrm>
    </dsp:sp>
    <dsp:sp modelId="{49CD9CEA-4A9C-4F45-B244-879E452FEA75}">
      <dsp:nvSpPr>
        <dsp:cNvPr id="0" name=""/>
        <dsp:cNvSpPr/>
      </dsp:nvSpPr>
      <dsp:spPr>
        <a:xfrm>
          <a:off x="4473803" y="0"/>
          <a:ext cx="3923148" cy="5435440"/>
        </a:xfrm>
        <a:prstGeom prst="roundRect">
          <a:avLst>
            <a:gd name="adj" fmla="val 10000"/>
          </a:avLst>
        </a:prstGeom>
        <a:solidFill>
          <a:srgbClr val="CCCCFF"/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>
              <a:latin typeface="Times New Roman" pitchFamily="18" charset="0"/>
              <a:cs typeface="Times New Roman" pitchFamily="18" charset="0"/>
            </a:rPr>
            <a:t>Расходы </a:t>
          </a: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бюджета </a:t>
          </a: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2020/2021 </a:t>
          </a:r>
          <a:r>
            <a:rPr lang="ru-RU" sz="3200" kern="1200" dirty="0" err="1" smtClean="0">
              <a:latin typeface="Times New Roman" pitchFamily="18" charset="0"/>
              <a:cs typeface="Times New Roman" pitchFamily="18" charset="0"/>
            </a:rPr>
            <a:t>гг</a:t>
          </a:r>
          <a:endParaRPr lang="ru-RU" sz="32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7145,5/7200,7</a:t>
          </a:r>
        </a:p>
      </dsp:txBody>
      <dsp:txXfrm>
        <a:off x="4473803" y="0"/>
        <a:ext cx="3923148" cy="1630632"/>
      </dsp:txXfrm>
    </dsp:sp>
    <dsp:sp modelId="{B428DEC7-FADD-4217-87F2-E1FD9794A3E3}">
      <dsp:nvSpPr>
        <dsp:cNvPr id="0" name=""/>
        <dsp:cNvSpPr/>
      </dsp:nvSpPr>
      <dsp:spPr>
        <a:xfrm>
          <a:off x="4545821" y="1722596"/>
          <a:ext cx="3607007" cy="5509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2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Общегосударственные </a:t>
          </a: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вопросы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3655,4/3874,4</a:t>
          </a:r>
          <a:endParaRPr lang="ru-RU" sz="1600" b="1" kern="1200" dirty="0">
            <a:solidFill>
              <a:schemeClr val="bg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561959" y="1738734"/>
        <a:ext cx="3574731" cy="518715"/>
      </dsp:txXfrm>
    </dsp:sp>
    <dsp:sp modelId="{BDD405A7-180E-4E81-9DE3-AF19F491357B}">
      <dsp:nvSpPr>
        <dsp:cNvPr id="0" name=""/>
        <dsp:cNvSpPr/>
      </dsp:nvSpPr>
      <dsp:spPr>
        <a:xfrm>
          <a:off x="4545821" y="2297522"/>
          <a:ext cx="3607007" cy="4835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3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Национальная </a:t>
          </a: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оборона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83,7/86,3</a:t>
          </a:r>
          <a:endParaRPr lang="ru-RU" sz="1600" b="1" kern="1200" dirty="0">
            <a:solidFill>
              <a:schemeClr val="bg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559984" y="2311685"/>
        <a:ext cx="3578681" cy="455219"/>
      </dsp:txXfrm>
    </dsp:sp>
    <dsp:sp modelId="{C3667C79-D922-43D8-907E-3FF6742D310D}">
      <dsp:nvSpPr>
        <dsp:cNvPr id="0" name=""/>
        <dsp:cNvSpPr/>
      </dsp:nvSpPr>
      <dsp:spPr>
        <a:xfrm>
          <a:off x="4617836" y="2847481"/>
          <a:ext cx="3609004" cy="5388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4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Культура, </a:t>
          </a: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кинематография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1953,0/1953,0</a:t>
          </a:r>
          <a:endParaRPr lang="ru-RU" sz="1600" b="1" kern="1200" dirty="0">
            <a:solidFill>
              <a:schemeClr val="bg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33619" y="2863264"/>
        <a:ext cx="3577438" cy="507314"/>
      </dsp:txXfrm>
    </dsp:sp>
    <dsp:sp modelId="{8460C0E2-A0E3-4F33-8F77-0C2A9F9333DE}">
      <dsp:nvSpPr>
        <dsp:cNvPr id="0" name=""/>
        <dsp:cNvSpPr/>
      </dsp:nvSpPr>
      <dsp:spPr>
        <a:xfrm>
          <a:off x="4617824" y="3397439"/>
          <a:ext cx="3607007" cy="5471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5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Национальная безопасность </a:t>
          </a: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и правоохранительная </a:t>
          </a:r>
          <a:r>
            <a:rPr lang="ru-RU" sz="1600" b="1" kern="1200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деятельность </a:t>
          </a: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394,1/20,0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      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633849" y="3413464"/>
        <a:ext cx="3574957" cy="515067"/>
      </dsp:txXfrm>
    </dsp:sp>
    <dsp:sp modelId="{BA211262-3C32-4D8E-92B8-C41BBE85F849}">
      <dsp:nvSpPr>
        <dsp:cNvPr id="0" name=""/>
        <dsp:cNvSpPr/>
      </dsp:nvSpPr>
      <dsp:spPr>
        <a:xfrm>
          <a:off x="4617824" y="3947398"/>
          <a:ext cx="3643093" cy="5544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6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Национальная экономика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 40,0/40,0</a:t>
          </a:r>
          <a:endParaRPr lang="ru-RU" sz="1400" b="1" kern="1200" dirty="0">
            <a:solidFill>
              <a:schemeClr val="bg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34063" y="3963637"/>
        <a:ext cx="3610615" cy="521971"/>
      </dsp:txXfrm>
    </dsp:sp>
    <dsp:sp modelId="{6E07EBF0-F034-402D-89ED-2FF349897D79}">
      <dsp:nvSpPr>
        <dsp:cNvPr id="0" name=""/>
        <dsp:cNvSpPr/>
      </dsp:nvSpPr>
      <dsp:spPr>
        <a:xfrm>
          <a:off x="4617836" y="4566101"/>
          <a:ext cx="3712594" cy="4394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2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Жилищно-коммунальное хозяйство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763,1/438,9</a:t>
          </a:r>
          <a:endParaRPr lang="ru-RU" sz="1600" b="1" kern="1200" dirty="0">
            <a:solidFill>
              <a:schemeClr val="bg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30707" y="4578972"/>
        <a:ext cx="3686852" cy="413723"/>
      </dsp:txXfrm>
    </dsp:sp>
    <dsp:sp modelId="{5AE825BB-8EFD-4C68-8C2B-2AA5E2D34603}">
      <dsp:nvSpPr>
        <dsp:cNvPr id="0" name=""/>
        <dsp:cNvSpPr/>
      </dsp:nvSpPr>
      <dsp:spPr>
        <a:xfrm>
          <a:off x="4617824" y="5064083"/>
          <a:ext cx="3703284" cy="3713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3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5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Образование</a:t>
          </a:r>
        </a:p>
        <a:p>
          <a:pPr lvl="0" algn="ctr" defTabSz="622300">
            <a:lnSpc>
              <a:spcPct val="5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rPr>
            <a:t>25,0/25,0</a:t>
          </a:r>
          <a:endParaRPr lang="ru-RU" sz="1400" b="1" kern="1200" dirty="0">
            <a:solidFill>
              <a:schemeClr val="bg1">
                <a:lumMod val="85000"/>
                <a:lumOff val="1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28701" y="5074960"/>
        <a:ext cx="3681530" cy="3496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0.14539</cdr:x>
      <cdr:y>0.84551</cdr:y>
    </cdr:from>
    <cdr:to>
      <cdr:x>0.58067</cdr:x>
      <cdr:y>0.98539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52550" y="4408713"/>
          <a:ext cx="4049486" cy="7293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ru-RU" sz="2000">
            <a:solidFill>
              <a:srgbClr val="FF0000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E9E929F-AE97-45F5-9F05-AA3C7DD36C52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92464CB-89C9-47E9-8366-F3E09064E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929F-AE97-45F5-9F05-AA3C7DD36C52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464CB-89C9-47E9-8366-F3E09064E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929F-AE97-45F5-9F05-AA3C7DD36C52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464CB-89C9-47E9-8366-F3E09064E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E9E929F-AE97-45F5-9F05-AA3C7DD36C52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464CB-89C9-47E9-8366-F3E09064E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E9E929F-AE97-45F5-9F05-AA3C7DD36C52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92464CB-89C9-47E9-8366-F3E09064E89E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E9E929F-AE97-45F5-9F05-AA3C7DD36C52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92464CB-89C9-47E9-8366-F3E09064E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E9E929F-AE97-45F5-9F05-AA3C7DD36C52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92464CB-89C9-47E9-8366-F3E09064E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929F-AE97-45F5-9F05-AA3C7DD36C52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464CB-89C9-47E9-8366-F3E09064E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E9E929F-AE97-45F5-9F05-AA3C7DD36C52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92464CB-89C9-47E9-8366-F3E09064E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E9E929F-AE97-45F5-9F05-AA3C7DD36C52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92464CB-89C9-47E9-8366-F3E09064E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E9E929F-AE97-45F5-9F05-AA3C7DD36C52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92464CB-89C9-47E9-8366-F3E09064E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E9E929F-AE97-45F5-9F05-AA3C7DD36C52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92464CB-89C9-47E9-8366-F3E09064E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2" descr="http://smizone.info/uploads/1-06cc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11560" y="2348880"/>
            <a:ext cx="81369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cap="all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БЮДЖЕТ</a:t>
            </a:r>
            <a:r>
              <a:rPr lang="ru-RU" b="1" cap="all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cap="all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cap="all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   ДЛЯ    ГРАЖДАН    </a:t>
            </a:r>
          </a:p>
          <a:p>
            <a:r>
              <a:rPr lang="ru-RU" sz="4000" b="1" cap="all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ВЕРХНЕСЕРЕБРЯКОВСКОГО</a:t>
            </a:r>
          </a:p>
          <a:p>
            <a:r>
              <a:rPr lang="ru-RU" sz="4000" b="1" cap="all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  СЕЛЬСКОГО ПОСЕЛЕНИЯ</a:t>
            </a:r>
          </a:p>
          <a:p>
            <a:r>
              <a:rPr lang="ru-RU" sz="4000" b="1" cap="all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         на 2019- 2021 годы</a:t>
            </a:r>
            <a:endParaRPr lang="ru-RU" sz="4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498080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CFFFF"/>
                </a:solidFill>
                <a:latin typeface="Times New Roman" pitchFamily="18" charset="0"/>
                <a:cs typeface="Times New Roman" pitchFamily="18" charset="0"/>
              </a:rPr>
              <a:t>Структура собственных доходов бюджета Верхнесеребряковского сельского поселения в 2019 году</a:t>
            </a:r>
            <a:endParaRPr lang="ru-RU" sz="2800" b="1" dirty="0">
              <a:solidFill>
                <a:srgbClr val="CC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6626623"/>
              </p:ext>
            </p:extLst>
          </p:nvPr>
        </p:nvGraphicFramePr>
        <p:xfrm>
          <a:off x="467544" y="1340768"/>
          <a:ext cx="8229600" cy="5436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800788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Динамика 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поступлений налога на доходы физических лиц в бюджет Верхнесеребряковского сельского поселения</a:t>
            </a:r>
            <a:endParaRPr lang="ru-RU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89125"/>
              </p:ext>
            </p:extLst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363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 noChangeAspect="1"/>
          </p:cNvGrpSpPr>
          <p:nvPr/>
        </p:nvGrpSpPr>
        <p:grpSpPr bwMode="auto">
          <a:xfrm>
            <a:off x="12267" y="20638"/>
            <a:ext cx="9131733" cy="1250951"/>
            <a:chOff x="-1" y="-8"/>
            <a:chExt cx="5841" cy="788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" name="AutoShape 5"/>
            <p:cNvSpPr>
              <a:spLocks noChangeAspect="1" noChangeArrowheads="1" noTextEdit="1"/>
            </p:cNvSpPr>
            <p:nvPr/>
          </p:nvSpPr>
          <p:spPr bwMode="auto">
            <a:xfrm>
              <a:off x="-1" y="-8"/>
              <a:ext cx="5841" cy="71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658" y="11"/>
              <a:ext cx="4938" cy="2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itchFamily="18" charset="0"/>
                  <a:cs typeface="Arial" pitchFamily="34" charset="0"/>
                </a:rPr>
                <a:t>Динамика поступления налога на совокупный доход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4543" y="13"/>
              <a:ext cx="0" cy="2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5026" y="11"/>
              <a:ext cx="40" cy="17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1424" y="368"/>
              <a:ext cx="0" cy="2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2958" y="368"/>
              <a:ext cx="97" cy="41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172" y="368"/>
              <a:ext cx="5668" cy="2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400" b="1" dirty="0">
                  <a:solidFill>
                    <a:srgbClr val="002060"/>
                  </a:solidFill>
                  <a:latin typeface="Times New Roman" pitchFamily="18" charset="0"/>
                  <a:cs typeface="Arial" pitchFamily="34" charset="0"/>
                </a:rPr>
                <a:t> </a:t>
              </a:r>
              <a:r>
                <a:rPr lang="ru-RU" sz="2400" b="1" dirty="0" smtClean="0">
                  <a:solidFill>
                    <a:srgbClr val="002060"/>
                  </a:solidFill>
                  <a:latin typeface="Times New Roman" pitchFamily="18" charset="0"/>
                  <a:cs typeface="Arial" pitchFamily="34" charset="0"/>
                </a:rPr>
                <a:t>           </a:t>
              </a:r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Times New Roman" pitchFamily="18" charset="0"/>
                  <a:cs typeface="Arial" pitchFamily="34" charset="0"/>
                </a:rPr>
                <a:t>в бюджет Верхнесеребряковского сельского поселения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689060505"/>
              </p:ext>
            </p:extLst>
          </p:nvPr>
        </p:nvGraphicFramePr>
        <p:xfrm>
          <a:off x="827584" y="1397000"/>
          <a:ext cx="7632848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65642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496" y="0"/>
            <a:ext cx="9108504" cy="1083374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txBody>
          <a:bodyPr wrap="square">
            <a:spAutoFit/>
          </a:bodyPr>
          <a:lstStyle/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66FFFF"/>
                </a:solidFill>
                <a:latin typeface="Times New Roman"/>
                <a:ea typeface="Times New Roman"/>
                <a:cs typeface="Times New Roman"/>
              </a:rPr>
              <a:t>Динамика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1" dirty="0">
                <a:solidFill>
                  <a:srgbClr val="66FFFF"/>
                </a:solidFill>
                <a:latin typeface="Times New Roman"/>
                <a:ea typeface="Times New Roman"/>
                <a:cs typeface="Times New Roman"/>
              </a:rPr>
              <a:t>поступлений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1" dirty="0">
                <a:solidFill>
                  <a:srgbClr val="66FFFF"/>
                </a:solidFill>
                <a:latin typeface="Times New Roman"/>
                <a:ea typeface="Times New Roman"/>
                <a:cs typeface="Times New Roman"/>
              </a:rPr>
              <a:t>налогов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1" dirty="0">
                <a:solidFill>
                  <a:srgbClr val="66FFFF"/>
                </a:solidFill>
                <a:latin typeface="Times New Roman"/>
                <a:ea typeface="Times New Roman"/>
                <a:cs typeface="Times New Roman"/>
              </a:rPr>
              <a:t>на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1" dirty="0">
                <a:solidFill>
                  <a:srgbClr val="66FFFF"/>
                </a:solidFill>
                <a:latin typeface="Times New Roman"/>
                <a:ea typeface="Times New Roman"/>
                <a:cs typeface="Times New Roman"/>
              </a:rPr>
              <a:t>имущество</a:t>
            </a:r>
            <a:endParaRPr lang="ru-RU" sz="2800" dirty="0">
              <a:solidFill>
                <a:srgbClr val="66FFFF"/>
              </a:solidFill>
              <a:latin typeface="Calibri"/>
              <a:ea typeface="Times New Roman"/>
              <a:cs typeface="Times New Roman"/>
            </a:endParaRPr>
          </a:p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sz="2800" dirty="0">
              <a:solidFill>
                <a:schemeClr val="accent2">
                  <a:lumMod val="75000"/>
                </a:schemeClr>
              </a:solidFill>
              <a:effectLst/>
              <a:latin typeface="Calibri"/>
              <a:ea typeface="Times New Roman"/>
              <a:cs typeface="Times New Roman"/>
            </a:endParaRPr>
          </a:p>
        </p:txBody>
      </p:sp>
      <p:graphicFrame>
        <p:nvGraphicFramePr>
          <p:cNvPr id="5" name="Объект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7332087"/>
              </p:ext>
            </p:extLst>
          </p:nvPr>
        </p:nvGraphicFramePr>
        <p:xfrm>
          <a:off x="971600" y="941796"/>
          <a:ext cx="8172400" cy="5916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191878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9417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Расходы бюджета Верхнесеребряковского  сельского поселения</a:t>
            </a:r>
            <a:endParaRPr lang="ru-RU" sz="2400" dirty="0">
              <a:solidFill>
                <a:srgbClr val="002060"/>
              </a:solidFill>
              <a:latin typeface="Calibri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в </a:t>
            </a:r>
            <a:r>
              <a:rPr lang="ru-RU" sz="24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2019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году </a:t>
            </a:r>
            <a:r>
              <a:rPr lang="ru-RU" sz="24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8829,1</a:t>
            </a:r>
            <a:r>
              <a:rPr lang="ru-RU" sz="24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тыс. руб.</a:t>
            </a:r>
            <a:endParaRPr lang="ru-RU" sz="2400" dirty="0">
              <a:solidFill>
                <a:srgbClr val="002060"/>
              </a:solidFill>
              <a:effectLst/>
              <a:latin typeface="Calibri"/>
              <a:ea typeface="Times New Roman"/>
              <a:cs typeface="Times New Roman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767323539"/>
              </p:ext>
            </p:extLst>
          </p:nvPr>
        </p:nvGraphicFramePr>
        <p:xfrm>
          <a:off x="0" y="941796"/>
          <a:ext cx="9144000" cy="5916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82264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7550" y="0"/>
            <a:ext cx="8716449" cy="1773238"/>
          </a:xfrm>
          <a:solidFill>
            <a:schemeClr val="accent5">
              <a:lumMod val="20000"/>
              <a:lumOff val="80000"/>
            </a:schemeClr>
          </a:solidFill>
          <a:ln/>
        </p:spPr>
        <p:txBody>
          <a:bodyPr/>
          <a:lstStyle/>
          <a:p>
            <a:r>
              <a:rPr lang="ru-RU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Доля муниципальных программ в общем объёме расходов, запланированных на реализацию муниципальных программ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Верхнесеребряковского</a:t>
            </a:r>
            <a:r>
              <a:rPr lang="ru-RU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сельского поселения в </a:t>
            </a:r>
            <a:r>
              <a:rPr lang="ru-RU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</a:p>
        </p:txBody>
      </p:sp>
      <p:sp>
        <p:nvSpPr>
          <p:cNvPr id="32" name="Прямоугольник 31"/>
          <p:cNvSpPr>
            <a:spLocks noGrp="1" noChangeArrowheads="1"/>
          </p:cNvSpPr>
          <p:nvPr>
            <p:ph idx="1"/>
          </p:nvPr>
        </p:nvSpPr>
        <p:spPr>
          <a:xfrm>
            <a:off x="444073" y="2060848"/>
            <a:ext cx="3385071" cy="1544008"/>
          </a:xfrm>
          <a:solidFill>
            <a:srgbClr val="FF0000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sz="1600" b="1" dirty="0" smtClean="0"/>
              <a:t>Защита населения и территории от чрезвычайных ситуаций, обеспечение пожарной безопасности и безопасности людей на воде </a:t>
            </a:r>
            <a:r>
              <a:rPr lang="ru-RU" sz="1600" b="1" dirty="0" smtClean="0"/>
              <a:t>0,4%</a:t>
            </a:r>
            <a:endParaRPr lang="ru-RU" sz="1600" b="1" dirty="0" smtClean="0"/>
          </a:p>
        </p:txBody>
      </p:sp>
      <p:sp>
        <p:nvSpPr>
          <p:cNvPr id="29" name="Прямоугольник 28"/>
          <p:cNvSpPr/>
          <p:nvPr/>
        </p:nvSpPr>
        <p:spPr>
          <a:xfrm>
            <a:off x="438436" y="3630417"/>
            <a:ext cx="3384377" cy="14414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600" b="1" dirty="0">
                <a:solidFill>
                  <a:schemeClr val="bg2">
                    <a:lumMod val="75000"/>
                  </a:schemeClr>
                </a:solidFill>
              </a:rPr>
              <a:t>Обеспечение качественными жилищно- коммунальными услугами населения </a:t>
            </a:r>
            <a:r>
              <a:rPr lang="ru-RU" sz="1600" b="1" dirty="0" smtClean="0">
                <a:solidFill>
                  <a:schemeClr val="bg2">
                    <a:lumMod val="75000"/>
                  </a:schemeClr>
                </a:solidFill>
              </a:rPr>
              <a:t>Верхнесеребряковского </a:t>
            </a:r>
            <a:r>
              <a:rPr lang="ru-RU" sz="1600" b="1" dirty="0">
                <a:solidFill>
                  <a:schemeClr val="bg2">
                    <a:lumMod val="75000"/>
                  </a:schemeClr>
                </a:solidFill>
              </a:rPr>
              <a:t>сельского поселения </a:t>
            </a:r>
            <a:r>
              <a:rPr lang="ru-RU" sz="1600" b="1" dirty="0" smtClean="0">
                <a:solidFill>
                  <a:schemeClr val="bg2">
                    <a:lumMod val="75000"/>
                  </a:schemeClr>
                </a:solidFill>
              </a:rPr>
              <a:t>3,3</a:t>
            </a:r>
            <a:r>
              <a:rPr lang="ru-RU" sz="1600" b="1" dirty="0" smtClean="0">
                <a:solidFill>
                  <a:schemeClr val="bg2">
                    <a:lumMod val="75000"/>
                  </a:schemeClr>
                </a:solidFill>
              </a:rPr>
              <a:t>%</a:t>
            </a:r>
            <a:endParaRPr lang="ru-RU" sz="16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172162" y="5071867"/>
            <a:ext cx="3096344" cy="1766422"/>
          </a:xfrm>
          <a:prstGeom prst="rect">
            <a:avLst/>
          </a:prstGeom>
          <a:solidFill>
            <a:srgbClr val="FF99FF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600" b="1" dirty="0">
                <a:solidFill>
                  <a:schemeClr val="bg2">
                    <a:lumMod val="75000"/>
                  </a:schemeClr>
                </a:solidFill>
              </a:rPr>
              <a:t>Развитие культуры </a:t>
            </a:r>
            <a:r>
              <a:rPr lang="ru-RU" sz="1600" b="1" dirty="0" smtClean="0">
                <a:solidFill>
                  <a:schemeClr val="bg2">
                    <a:lumMod val="75000"/>
                  </a:schemeClr>
                </a:solidFill>
              </a:rPr>
              <a:t>63,7 </a:t>
            </a:r>
            <a:r>
              <a:rPr lang="ru-RU" sz="1600" b="1" dirty="0">
                <a:solidFill>
                  <a:schemeClr val="bg2">
                    <a:lumMod val="75000"/>
                  </a:schemeClr>
                </a:solidFill>
              </a:rPr>
              <a:t>%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6464737" y="2060848"/>
            <a:ext cx="2665412" cy="158038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Охрана окружающей среды и рациональное природопользование </a:t>
            </a:r>
            <a:r>
              <a:rPr lang="ru-RU" sz="1600" b="1" dirty="0" smtClean="0">
                <a:solidFill>
                  <a:schemeClr val="tx1"/>
                </a:solidFill>
              </a:rPr>
              <a:t>2,8</a:t>
            </a:r>
            <a:r>
              <a:rPr lang="ru-RU" sz="1600" b="1" dirty="0" smtClean="0">
                <a:solidFill>
                  <a:schemeClr val="tx1"/>
                </a:solidFill>
              </a:rPr>
              <a:t>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468095" y="3669639"/>
            <a:ext cx="2665412" cy="1439863"/>
          </a:xfrm>
          <a:prstGeom prst="rect">
            <a:avLst/>
          </a:prstGeom>
          <a:solidFill>
            <a:srgbClr val="2FDD7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Обеспечение общественного порядка и противодействие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</a:rPr>
              <a:t>преступности 0,1%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3876229" y="2060848"/>
            <a:ext cx="2591866" cy="165214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1600" b="1" dirty="0">
                <a:latin typeface="Calibri" pitchFamily="34" charset="0"/>
              </a:rPr>
              <a:t>Развитие муниципальной службы </a:t>
            </a:r>
            <a:r>
              <a:rPr lang="ru-RU" sz="1600" b="1" dirty="0" smtClean="0">
                <a:latin typeface="Calibri" pitchFamily="34" charset="0"/>
              </a:rPr>
              <a:t>0,3%</a:t>
            </a:r>
            <a:endParaRPr lang="ru-RU" sz="1600" b="1" dirty="0">
              <a:latin typeface="Calibri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852131" y="3604855"/>
            <a:ext cx="2591865" cy="150464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Энергосбережение и повышение энергетической эффективности </a:t>
            </a:r>
            <a:r>
              <a:rPr lang="ru-RU" sz="1600" b="1" dirty="0" smtClean="0">
                <a:solidFill>
                  <a:schemeClr val="tx1"/>
                </a:solidFill>
              </a:rPr>
              <a:t>0,5%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763687" y="5109502"/>
            <a:ext cx="3384377" cy="17287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600" b="1" dirty="0">
                <a:solidFill>
                  <a:schemeClr val="bg2">
                    <a:lumMod val="75000"/>
                  </a:schemeClr>
                </a:solidFill>
              </a:rPr>
              <a:t>Управление муниципальными финансами и создание условий для эффективного управления муниципальными финансами </a:t>
            </a:r>
            <a:r>
              <a:rPr lang="ru-RU" sz="1600" b="1" dirty="0" smtClean="0">
                <a:solidFill>
                  <a:schemeClr val="bg2">
                    <a:lumMod val="75000"/>
                  </a:schemeClr>
                </a:solidFill>
              </a:rPr>
              <a:t>29</a:t>
            </a:r>
            <a:r>
              <a:rPr lang="ru-RU" sz="1600" b="1" dirty="0" smtClean="0">
                <a:solidFill>
                  <a:schemeClr val="bg2">
                    <a:lumMod val="75000"/>
                  </a:schemeClr>
                </a:solidFill>
              </a:rPr>
              <a:t>%</a:t>
            </a:r>
            <a:endParaRPr lang="ru-RU" sz="16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09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268760"/>
          </a:xfrm>
        </p:spPr>
        <p:txBody>
          <a:bodyPr>
            <a:normAutofit fontScale="90000"/>
          </a:bodyPr>
          <a:lstStyle/>
          <a:p>
            <a:pPr marL="0" lvl="0">
              <a:spcBef>
                <a:spcPts val="0"/>
              </a:spcBef>
            </a:pPr>
            <a:r>
              <a:rPr lang="ru-RU" sz="2200" b="1" dirty="0">
                <a:ln w="10541" cmpd="sng">
                  <a:solidFill>
                    <a:srgbClr val="FF388C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white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РАСХОДЫ  БЮДЖЕТА ВЕРХНЕСЕРЕБРЯКОВСКОГО </a:t>
            </a:r>
            <a:r>
              <a:rPr lang="ru-RU" sz="2200" b="1" dirty="0" smtClean="0">
                <a:ln w="10541" cmpd="sng">
                  <a:solidFill>
                    <a:srgbClr val="FF388C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white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СЕЛЬСКОГО         ПОСЕЛЕНИЯ </a:t>
            </a:r>
            <a:r>
              <a:rPr lang="ru-RU" sz="2200" b="1" dirty="0">
                <a:ln w="10541" cmpd="sng">
                  <a:solidFill>
                    <a:srgbClr val="FF388C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white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НА КУЛЬТУРУ</a:t>
            </a:r>
            <a:r>
              <a:rPr lang="ru-RU" sz="1800" b="1" dirty="0">
                <a:ln w="10541" cmpd="sng">
                  <a:solidFill>
                    <a:srgbClr val="FF388C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white"/>
                </a:solidFill>
                <a:effectLst/>
                <a:ea typeface="+mn-ea"/>
                <a:cs typeface="+mn-cs"/>
              </a:rPr>
              <a:t/>
            </a:r>
            <a:br>
              <a:rPr lang="ru-RU" sz="1800" b="1" dirty="0">
                <a:ln w="10541" cmpd="sng">
                  <a:solidFill>
                    <a:srgbClr val="FF388C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white"/>
                </a:solidFill>
                <a:effectLst/>
                <a:ea typeface="+mn-ea"/>
                <a:cs typeface="+mn-cs"/>
              </a:rPr>
            </a:br>
            <a:endParaRPr lang="ru-RU" dirty="0"/>
          </a:p>
        </p:txBody>
      </p:sp>
      <p:pic>
        <p:nvPicPr>
          <p:cNvPr id="1026" name="Picture 2" descr="C:\Users\user\Desktop\cultur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8720"/>
            <a:ext cx="9144000" cy="5949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8436472"/>
              </p:ext>
            </p:extLst>
          </p:nvPr>
        </p:nvGraphicFramePr>
        <p:xfrm>
          <a:off x="179512" y="2852936"/>
          <a:ext cx="6915917" cy="3861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2202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54937" y="260648"/>
            <a:ext cx="8293961" cy="914400"/>
          </a:xfrm>
          <a:prstGeom prst="roundRect">
            <a:avLst/>
          </a:prstGeom>
          <a:gradFill flip="none" rotWithShape="1">
            <a:gsLst>
              <a:gs pos="0">
                <a:srgbClr val="66FFFF">
                  <a:tint val="66000"/>
                  <a:satMod val="160000"/>
                </a:srgbClr>
              </a:gs>
              <a:gs pos="50000">
                <a:srgbClr val="66FFFF">
                  <a:tint val="44500"/>
                  <a:satMod val="160000"/>
                </a:srgbClr>
              </a:gs>
              <a:gs pos="100000">
                <a:srgbClr val="66FFFF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ТАКОЕ БЮДЖЕТ ?</a:t>
            </a:r>
            <a:endParaRPr lang="ru-RU" sz="3600" dirty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6474" y="1412776"/>
            <a:ext cx="8293961" cy="1152128"/>
          </a:xfrm>
          <a:prstGeom prst="round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10000"/>
                  </a:schemeClr>
                </a:solidFill>
              </a:rPr>
              <a:t>Бюджет –это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6" name="Цилиндр 5"/>
          <p:cNvSpPr/>
          <p:nvPr/>
        </p:nvSpPr>
        <p:spPr>
          <a:xfrm>
            <a:off x="890690" y="3175693"/>
            <a:ext cx="1233038" cy="945551"/>
          </a:xfrm>
          <a:prstGeom prst="can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Доходы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Цилиндр 6"/>
          <p:cNvSpPr/>
          <p:nvPr/>
        </p:nvSpPr>
        <p:spPr>
          <a:xfrm>
            <a:off x="2555776" y="2852936"/>
            <a:ext cx="1224136" cy="1296144"/>
          </a:xfrm>
          <a:prstGeom prst="can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18900000" scaled="1"/>
            <a:tileRect/>
          </a:gra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Расходы</a:t>
            </a:r>
            <a:endParaRPr lang="ru-RU" dirty="0"/>
          </a:p>
        </p:txBody>
      </p:sp>
      <p:sp>
        <p:nvSpPr>
          <p:cNvPr id="9" name="Цилиндр 8"/>
          <p:cNvSpPr/>
          <p:nvPr/>
        </p:nvSpPr>
        <p:spPr>
          <a:xfrm>
            <a:off x="5364088" y="2825101"/>
            <a:ext cx="1227400" cy="1296144"/>
          </a:xfrm>
          <a:prstGeom prst="can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Доходы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90690" y="4365104"/>
            <a:ext cx="3033238" cy="1440160"/>
          </a:xfrm>
          <a:prstGeom prst="round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i="1" dirty="0" smtClean="0">
                <a:solidFill>
                  <a:schemeClr val="accent4">
                    <a:lumMod val="50000"/>
                  </a:schemeClr>
                </a:solidFill>
              </a:rPr>
              <a:t>В случае превышения расходов над доходами образуется дефицит бюджета (необходимы источники покрытия дефицита, можно например использовать остатки средств или привлечь средства в долг</a:t>
            </a:r>
            <a:r>
              <a:rPr lang="ru-RU" sz="1200" i="1" dirty="0" smtClean="0">
                <a:solidFill>
                  <a:schemeClr val="accent4">
                    <a:lumMod val="50000"/>
                  </a:schemeClr>
                </a:solidFill>
              </a:rPr>
              <a:t>)</a:t>
            </a:r>
            <a:endParaRPr lang="ru-RU" sz="1200" i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" name="Цилиндр 13"/>
          <p:cNvSpPr/>
          <p:nvPr/>
        </p:nvSpPr>
        <p:spPr>
          <a:xfrm>
            <a:off x="7162520" y="3212975"/>
            <a:ext cx="1224136" cy="908269"/>
          </a:xfrm>
          <a:prstGeom prst="can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Расходы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407076" y="4365104"/>
            <a:ext cx="3168352" cy="1440160"/>
          </a:xfrm>
          <a:prstGeom prst="round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i="1" dirty="0" smtClean="0">
                <a:solidFill>
                  <a:schemeClr val="accent4">
                    <a:lumMod val="50000"/>
                  </a:schemeClr>
                </a:solidFill>
              </a:rPr>
              <a:t>В случае превышения доходов над расходами образуется профицит бюджета (можно накапливать резервы, погашать имеющиеся долги)</a:t>
            </a:r>
            <a:endParaRPr lang="ru-RU" sz="12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34832" y="6038240"/>
            <a:ext cx="8035876" cy="648072"/>
          </a:xfrm>
          <a:prstGeom prst="round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tx2">
                    <a:lumMod val="25000"/>
                  </a:schemeClr>
                </a:solidFill>
                <a:latin typeface="Century Gothic" pitchFamily="34" charset="0"/>
                <a:cs typeface="Times New Roman" pitchFamily="18" charset="0"/>
              </a:rPr>
              <a:t>Сбалансированность бюджета по доходам и расходам – основополагающее требование , предъявляемое к органам составляющим и утверждающим бюджет</a:t>
            </a:r>
            <a:endParaRPr lang="ru-RU" sz="1400" b="1" i="1" dirty="0">
              <a:solidFill>
                <a:schemeClr val="tx2">
                  <a:lumMod val="25000"/>
                </a:schemeClr>
              </a:solidFill>
              <a:latin typeface="Century Gothic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56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endParaRPr lang="ru-RU" sz="3200" b="1" dirty="0" smtClean="0">
              <a:solidFill>
                <a:srgbClr val="FFC000"/>
              </a:solidFill>
              <a:latin typeface="Book Antiqua" pitchFamily="18" charset="0"/>
              <a:ea typeface="Batang" pitchFamily="18" charset="-127"/>
            </a:endParaRPr>
          </a:p>
          <a:p>
            <a:pPr marL="64008" indent="0">
              <a:buNone/>
            </a:pPr>
            <a:r>
              <a:rPr lang="ru-RU" sz="3200" b="1" dirty="0" smtClean="0">
                <a:solidFill>
                  <a:srgbClr val="66FFFF"/>
                </a:solidFill>
                <a:latin typeface="Book Antiqua" pitchFamily="18" charset="0"/>
                <a:ea typeface="Batang" pitchFamily="18" charset="-127"/>
              </a:rPr>
              <a:t>Бюджет </a:t>
            </a:r>
            <a:r>
              <a:rPr lang="ru-RU" sz="3200" b="1" dirty="0">
                <a:solidFill>
                  <a:srgbClr val="66FFFF"/>
                </a:solidFill>
                <a:latin typeface="Book Antiqua" pitchFamily="18" charset="0"/>
                <a:ea typeface="Batang" pitchFamily="18" charset="-127"/>
              </a:rPr>
              <a:t>сельского поселения - это ежегодно утверждаемый решением собрания депутатов Верхнесеребряковского сельского поселения свод доходов и расходов на очередной финансовый год и плановый период (2 года)</a:t>
            </a:r>
          </a:p>
          <a:p>
            <a:pPr marL="64008" indent="0">
              <a:buNone/>
            </a:pPr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683568" y="260648"/>
            <a:ext cx="7632848" cy="1152128"/>
          </a:xfrm>
          <a:prstGeom prst="round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800" b="1" dirty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 СЕЛЬСКОГО   ПОСЕЛЕНИЯ </a:t>
            </a:r>
          </a:p>
        </p:txBody>
      </p:sp>
    </p:spTree>
    <p:extLst>
      <p:ext uri="{BB962C8B-B14F-4D97-AF65-F5344CB8AC3E}">
        <p14:creationId xmlns:p14="http://schemas.microsoft.com/office/powerpoint/2010/main" val="112344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755576" y="404664"/>
            <a:ext cx="7992888" cy="1224136"/>
          </a:xfrm>
          <a:prstGeom prst="round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Документы 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на основании которых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составляется</a:t>
            </a:r>
          </a:p>
          <a:p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                        проект 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бюджета поселени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я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626902" y="1916832"/>
            <a:ext cx="2088232" cy="2160240"/>
          </a:xfrm>
          <a:prstGeom prst="round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lvl="0"/>
            <a:r>
              <a:rPr lang="ru-RU" sz="1400" b="1" dirty="0" smtClean="0">
                <a:solidFill>
                  <a:srgbClr val="C00000"/>
                </a:solidFill>
              </a:rPr>
              <a:t>         Основа </a:t>
            </a:r>
            <a:r>
              <a:rPr lang="ru-RU" sz="1400" b="1" dirty="0">
                <a:solidFill>
                  <a:srgbClr val="C00000"/>
                </a:solidFill>
              </a:rPr>
              <a:t>формирования проекта бюджета </a:t>
            </a:r>
            <a:r>
              <a:rPr lang="ru-RU" sz="1400" b="1" dirty="0" smtClean="0">
                <a:solidFill>
                  <a:srgbClr val="C00000"/>
                </a:solidFill>
              </a:rPr>
              <a:t>Верхнесеребряковского сельского поселения на 2019 год и плановый период 2020-2021 годов</a:t>
            </a:r>
            <a:endParaRPr lang="ru-RU" sz="1400" b="1" dirty="0">
              <a:solidFill>
                <a:srgbClr val="C0000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815039" y="2241753"/>
            <a:ext cx="2016224" cy="1872208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FFFF00"/>
                </a:solidFill>
              </a:rPr>
              <a:t>Муниципальные программы Верхнесеребряковского сельского поселения</a:t>
            </a:r>
            <a:endParaRPr lang="ru-RU" sz="1400" b="1" dirty="0">
              <a:solidFill>
                <a:srgbClr val="FFFF0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220072" y="4941168"/>
            <a:ext cx="3168352" cy="158417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25000"/>
                  </a:schemeClr>
                </a:solidFill>
              </a:rPr>
              <a:t>Реестр источников доходов</a:t>
            </a:r>
          </a:p>
          <a:p>
            <a:pPr algn="ctr"/>
            <a:r>
              <a:rPr lang="ru-RU" sz="1400" b="1" dirty="0" smtClean="0">
                <a:solidFill>
                  <a:schemeClr val="tx2">
                    <a:lumMod val="25000"/>
                  </a:schemeClr>
                </a:solidFill>
              </a:rPr>
              <a:t> Верхнесеребряковского</a:t>
            </a:r>
          </a:p>
          <a:p>
            <a:pPr algn="ctr"/>
            <a:r>
              <a:rPr lang="ru-RU" sz="1400" b="1" dirty="0" smtClean="0">
                <a:solidFill>
                  <a:schemeClr val="tx2">
                    <a:lumMod val="25000"/>
                  </a:schemeClr>
                </a:solidFill>
              </a:rPr>
              <a:t> сельского поселения</a:t>
            </a:r>
            <a:endParaRPr lang="ru-RU" sz="14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38068" y="2348880"/>
            <a:ext cx="2304256" cy="1800200"/>
          </a:xfrm>
          <a:prstGeom prst="roundRect">
            <a:avLst/>
          </a:prstGeom>
          <a:solidFill>
            <a:schemeClr val="tx1">
              <a:lumMod val="9500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</a:rPr>
              <a:t>Прогноз социально-экономического развития Верхнесеребряковского сельского поселения на 2019-2021 годы</a:t>
            </a:r>
            <a:endParaRPr lang="ru-RU" sz="1400" b="1" dirty="0">
              <a:solidFill>
                <a:srgbClr val="C00000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70266" y="4869160"/>
            <a:ext cx="2880320" cy="165618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r>
              <a:rPr lang="ru-RU" sz="1400" b="1" dirty="0" smtClean="0"/>
              <a:t>Основные </a:t>
            </a:r>
            <a:r>
              <a:rPr lang="ru-RU" sz="1400" b="1" dirty="0"/>
              <a:t>направления бюджетной и налоговой </a:t>
            </a:r>
            <a:r>
              <a:rPr lang="ru-RU" sz="1400" b="1" dirty="0" smtClean="0"/>
              <a:t>политики Верхнесеребряковского сельского поселения на 2019-2021 годы </a:t>
            </a:r>
            <a:endParaRPr lang="ru-RU" sz="1400" b="1" dirty="0"/>
          </a:p>
          <a:p>
            <a:pPr algn="ctr"/>
            <a:endParaRPr lang="ru-RU" b="1" dirty="0"/>
          </a:p>
        </p:txBody>
      </p:sp>
      <p:sp>
        <p:nvSpPr>
          <p:cNvPr id="17" name="Стрелка вправо 16"/>
          <p:cNvSpPr/>
          <p:nvPr/>
        </p:nvSpPr>
        <p:spPr>
          <a:xfrm>
            <a:off x="2742324" y="3140968"/>
            <a:ext cx="849244" cy="48463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1">
              <a:lumMod val="9500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лево 18"/>
          <p:cNvSpPr/>
          <p:nvPr/>
        </p:nvSpPr>
        <p:spPr>
          <a:xfrm>
            <a:off x="5724128" y="3140968"/>
            <a:ext cx="1080120" cy="484632"/>
          </a:xfrm>
          <a:prstGeom prst="lef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 стрелкой 22"/>
          <p:cNvCxnSpPr/>
          <p:nvPr/>
        </p:nvCxnSpPr>
        <p:spPr>
          <a:xfrm flipV="1">
            <a:off x="2758571" y="4077072"/>
            <a:ext cx="1108698" cy="864096"/>
          </a:xfrm>
          <a:prstGeom prst="straightConnector1">
            <a:avLst/>
          </a:prstGeom>
          <a:ln w="177800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 flipV="1">
            <a:off x="5481812" y="4059070"/>
            <a:ext cx="792088" cy="900100"/>
          </a:xfrm>
          <a:prstGeom prst="straightConnector1">
            <a:avLst/>
          </a:prstGeom>
          <a:ln w="177800" cap="sq"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610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96614"/>
            <a:ext cx="7920880" cy="1040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Группа 6"/>
          <p:cNvGrpSpPr/>
          <p:nvPr/>
        </p:nvGrpSpPr>
        <p:grpSpPr>
          <a:xfrm>
            <a:off x="1187102" y="3030480"/>
            <a:ext cx="7353845" cy="797040"/>
            <a:chOff x="548297" y="1178340"/>
            <a:chExt cx="7353845" cy="79704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552540" y="1178340"/>
              <a:ext cx="7349602" cy="797040"/>
            </a:xfrm>
            <a:prstGeom prst="round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Скругленный прямоугольник 4"/>
            <p:cNvSpPr/>
            <p:nvPr/>
          </p:nvSpPr>
          <p:spPr>
            <a:xfrm>
              <a:off x="548297" y="1217248"/>
              <a:ext cx="7345338" cy="71922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420" tIns="0" rIns="198420" bIns="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Повышение объективности и качества бюджетного планирования</a:t>
              </a: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1109971" y="4221088"/>
            <a:ext cx="7566486" cy="936104"/>
            <a:chOff x="455063" y="3747871"/>
            <a:chExt cx="7049682" cy="93610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530879" y="3747871"/>
              <a:ext cx="6898048" cy="936104"/>
            </a:xfrm>
            <a:prstGeom prst="roundRect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Скругленный прямоугольник 4"/>
            <p:cNvSpPr/>
            <p:nvPr/>
          </p:nvSpPr>
          <p:spPr>
            <a:xfrm>
              <a:off x="455063" y="3747871"/>
              <a:ext cx="7049682" cy="93610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420" tIns="0" rIns="198420" bIns="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Обеспечение в полной мере преоритезации бюджетных расходов </a:t>
              </a:r>
              <a:r>
                <a:rPr lang="ru-RU" sz="1600" kern="1200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в целях увеличения доли средств, направленных на </a:t>
              </a:r>
              <a:r>
                <a:rPr lang="ru-RU" sz="1600" kern="12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развитие </a:t>
              </a:r>
              <a:r>
                <a:rPr lang="ru-RU" sz="1600" kern="1200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человеческого капитала и инфраструктуры</a:t>
              </a: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1105726" y="5445224"/>
            <a:ext cx="7489355" cy="936104"/>
            <a:chOff x="526925" y="3747871"/>
            <a:chExt cx="6977819" cy="93610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1" name="Скругленный прямоугольник 20"/>
            <p:cNvSpPr/>
            <p:nvPr/>
          </p:nvSpPr>
          <p:spPr>
            <a:xfrm>
              <a:off x="606696" y="3855883"/>
              <a:ext cx="6847611" cy="720080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ru-RU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Повышение эффективности распределения бюджетных средств</a:t>
              </a:r>
              <a:endPara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Скругленный прямоугольник 4"/>
            <p:cNvSpPr/>
            <p:nvPr/>
          </p:nvSpPr>
          <p:spPr>
            <a:xfrm>
              <a:off x="526925" y="3747871"/>
              <a:ext cx="6977819" cy="93610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420" tIns="0" rIns="198420" bIns="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755576" y="476672"/>
            <a:ext cx="8064896" cy="864096"/>
          </a:xfrm>
          <a:prstGeom prst="rect">
            <a:avLst/>
          </a:prstGeom>
          <a:solidFill>
            <a:srgbClr val="CCFFFF"/>
          </a:solidFill>
          <a:ln>
            <a:solidFill>
              <a:srgbClr val="CC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 бюджета направлен на решение следующих ключевых задач 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4309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3"/>
          <p:cNvSpPr txBox="1">
            <a:spLocks noChangeArrowheads="1"/>
          </p:cNvSpPr>
          <p:nvPr/>
        </p:nvSpPr>
        <p:spPr bwMode="auto">
          <a:xfrm>
            <a:off x="179388" y="188913"/>
            <a:ext cx="18605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Источники формирования 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348038" y="176670"/>
            <a:ext cx="3008008" cy="504825"/>
          </a:xfrm>
          <a:prstGeom prst="rect">
            <a:avLst/>
          </a:prstGeom>
          <a:solidFill>
            <a:srgbClr val="FF99FF"/>
          </a:solidFill>
          <a:ln w="25400" algn="ctr"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anchor="ctr">
            <a:flatTx/>
          </a:bodyPr>
          <a:lstStyle/>
          <a:p>
            <a:pPr algn="ctr">
              <a:defRPr/>
            </a:pPr>
            <a:r>
              <a:rPr lang="ru-RU" sz="14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Batang" pitchFamily="18" charset="-127"/>
                <a:ea typeface="Batang" pitchFamily="18" charset="-127"/>
              </a:rPr>
              <a:t>БЮДЖЕТ СЕЛЬСКОГО ПОСЕЛЕНИЯ</a:t>
            </a:r>
          </a:p>
        </p:txBody>
      </p:sp>
      <p:graphicFrame>
        <p:nvGraphicFramePr>
          <p:cNvPr id="13455" name="Group 1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930456"/>
              </p:ext>
            </p:extLst>
          </p:nvPr>
        </p:nvGraphicFramePr>
        <p:xfrm>
          <a:off x="250825" y="1773238"/>
          <a:ext cx="1944688" cy="457200"/>
        </p:xfrm>
        <a:graphic>
          <a:graphicData uri="http://schemas.openxmlformats.org/drawingml/2006/table">
            <a:tbl>
              <a:tblPr/>
              <a:tblGrid>
                <a:gridCol w="1944688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Налоговые и неналоговые доходы </a:t>
                      </a:r>
                    </a:p>
                  </a:txBody>
                  <a:tcPr marL="91452" marR="91452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349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156333"/>
              </p:ext>
            </p:extLst>
          </p:nvPr>
        </p:nvGraphicFramePr>
        <p:xfrm>
          <a:off x="3348038" y="2565400"/>
          <a:ext cx="1809750" cy="2447925"/>
        </p:xfrm>
        <a:graphic>
          <a:graphicData uri="http://schemas.openxmlformats.org/drawingml/2006/table">
            <a:tbl>
              <a:tblPr/>
              <a:tblGrid>
                <a:gridCol w="1809750"/>
              </a:tblGrid>
              <a:tr h="2447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Дотации;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Субвенции на осуществление первичного воинского учета;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Субвенции на выполнение передаваемых полномочий;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Иные межбюджетные трансферты</a:t>
                      </a:r>
                    </a:p>
                  </a:txBody>
                  <a:tcPr marL="91452" marR="91452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413" name="Group 1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340299"/>
              </p:ext>
            </p:extLst>
          </p:nvPr>
        </p:nvGraphicFramePr>
        <p:xfrm>
          <a:off x="2843213" y="1773238"/>
          <a:ext cx="1657350" cy="457200"/>
        </p:xfrm>
        <a:graphic>
          <a:graphicData uri="http://schemas.openxmlformats.org/drawingml/2006/table">
            <a:tbl>
              <a:tblPr/>
              <a:tblGrid>
                <a:gridCol w="165735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Безвозмездные поступления</a:t>
                      </a:r>
                    </a:p>
                  </a:txBody>
                  <a:tcPr marL="91452" marR="9145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2310" name="TextBox 14"/>
          <p:cNvSpPr txBox="1">
            <a:spLocks noChangeArrowheads="1"/>
          </p:cNvSpPr>
          <p:nvPr/>
        </p:nvSpPr>
        <p:spPr bwMode="auto">
          <a:xfrm>
            <a:off x="6804024" y="210787"/>
            <a:ext cx="20177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Направления</a:t>
            </a:r>
            <a:r>
              <a:rPr lang="ru-RU" altLang="ru-RU" sz="1400" b="1" dirty="0">
                <a:solidFill>
                  <a:srgbClr val="C00000"/>
                </a:solidFill>
              </a:rPr>
              <a:t> </a:t>
            </a:r>
            <a:r>
              <a:rPr lang="ru-RU" altLang="ru-RU" sz="1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использования</a:t>
            </a:r>
          </a:p>
        </p:txBody>
      </p:sp>
      <p:graphicFrame>
        <p:nvGraphicFramePr>
          <p:cNvPr id="13454" name="Group 1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054557"/>
              </p:ext>
            </p:extLst>
          </p:nvPr>
        </p:nvGraphicFramePr>
        <p:xfrm>
          <a:off x="5292725" y="1700213"/>
          <a:ext cx="3714750" cy="500062"/>
        </p:xfrm>
        <a:graphic>
          <a:graphicData uri="http://schemas.openxmlformats.org/drawingml/2006/table">
            <a:tbl>
              <a:tblPr/>
              <a:tblGrid>
                <a:gridCol w="3714750"/>
              </a:tblGrid>
              <a:tr h="5000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Arial" charset="0"/>
                        </a:rPr>
                        <a:t>Осуществление части государственных полномочий, переданных органам МСУ</a:t>
                      </a:r>
                    </a:p>
                  </a:txBody>
                  <a:tcPr marL="91454" marR="9145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317" name="TextBox 17"/>
          <p:cNvSpPr txBox="1">
            <a:spLocks noChangeArrowheads="1"/>
          </p:cNvSpPr>
          <p:nvPr/>
        </p:nvSpPr>
        <p:spPr bwMode="auto">
          <a:xfrm>
            <a:off x="5292725" y="2205038"/>
            <a:ext cx="3714750" cy="8302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171450" indent="-171450"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Char char="•"/>
            </a:pPr>
            <a:r>
              <a:rPr lang="ru-RU" altLang="ru-RU" sz="1200" dirty="0">
                <a:solidFill>
                  <a:srgbClr val="800080"/>
                </a:solidFill>
              </a:rPr>
              <a:t>Исполнение государственного полномочия на осуществление первичного воинского учета на территориях, где отсутствуют военные комиссариаты</a:t>
            </a:r>
          </a:p>
        </p:txBody>
      </p:sp>
      <p:graphicFrame>
        <p:nvGraphicFramePr>
          <p:cNvPr id="13456" name="Group 1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672286"/>
              </p:ext>
            </p:extLst>
          </p:nvPr>
        </p:nvGraphicFramePr>
        <p:xfrm>
          <a:off x="5292725" y="3068638"/>
          <a:ext cx="3714750" cy="528637"/>
        </p:xfrm>
        <a:graphic>
          <a:graphicData uri="http://schemas.openxmlformats.org/drawingml/2006/table">
            <a:tbl>
              <a:tblPr/>
              <a:tblGrid>
                <a:gridCol w="3714750"/>
              </a:tblGrid>
              <a:tr h="5286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Расходы связанные с обеспечением задач местного значения</a:t>
                      </a:r>
                    </a:p>
                  </a:txBody>
                  <a:tcPr marL="91409" marR="914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324" name="TextBox 19"/>
          <p:cNvSpPr txBox="1">
            <a:spLocks noChangeArrowheads="1"/>
          </p:cNvSpPr>
          <p:nvPr/>
        </p:nvSpPr>
        <p:spPr bwMode="auto">
          <a:xfrm>
            <a:off x="5286375" y="3643313"/>
            <a:ext cx="3714750" cy="24749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171450" indent="-171450"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Char char="•"/>
            </a:pPr>
            <a:r>
              <a:rPr lang="ru-RU" altLang="ru-RU" sz="1200" dirty="0">
                <a:solidFill>
                  <a:schemeClr val="accent1">
                    <a:lumMod val="75000"/>
                  </a:schemeClr>
                </a:solidFill>
              </a:rPr>
              <a:t>Содержание органов местного самоуправления;</a:t>
            </a:r>
          </a:p>
          <a:p>
            <a:pPr>
              <a:buFontTx/>
              <a:buChar char="•"/>
            </a:pPr>
            <a:r>
              <a:rPr lang="ru-RU" altLang="ru-RU" sz="1200" dirty="0">
                <a:solidFill>
                  <a:schemeClr val="accent1">
                    <a:lumMod val="75000"/>
                  </a:schemeClr>
                </a:solidFill>
              </a:rPr>
              <a:t>Другие общегосударственные вопросы;</a:t>
            </a:r>
          </a:p>
          <a:p>
            <a:pPr>
              <a:buFontTx/>
              <a:buChar char="•"/>
            </a:pPr>
            <a:r>
              <a:rPr lang="ru-RU" altLang="ru-RU" sz="1200" dirty="0">
                <a:solidFill>
                  <a:schemeClr val="accent1">
                    <a:lumMod val="75000"/>
                  </a:schemeClr>
                </a:solidFill>
              </a:rPr>
              <a:t>Расходы по управлению муниципальным имуществом;</a:t>
            </a:r>
          </a:p>
          <a:p>
            <a:pPr>
              <a:buFontTx/>
              <a:buChar char="•"/>
            </a:pPr>
            <a:r>
              <a:rPr lang="ru-RU" altLang="ru-RU" sz="1200" dirty="0">
                <a:solidFill>
                  <a:schemeClr val="accent1">
                    <a:lumMod val="75000"/>
                  </a:schemeClr>
                </a:solidFill>
              </a:rPr>
              <a:t>Благоустройство территории муниципального образования;</a:t>
            </a:r>
          </a:p>
          <a:p>
            <a:pPr>
              <a:buFontTx/>
              <a:buChar char="•"/>
            </a:pPr>
            <a:r>
              <a:rPr lang="ru-RU" altLang="ru-RU" sz="1200" dirty="0">
                <a:solidFill>
                  <a:schemeClr val="accent1">
                    <a:lumMod val="75000"/>
                  </a:schemeClr>
                </a:solidFill>
              </a:rPr>
              <a:t>Профессиональная подготовка, переподготовка и повышение квалификации;</a:t>
            </a:r>
          </a:p>
          <a:p>
            <a:pPr>
              <a:buFontTx/>
              <a:buChar char="•"/>
            </a:pPr>
            <a:r>
              <a:rPr lang="ru-RU" altLang="ru-RU" sz="1200" dirty="0">
                <a:solidFill>
                  <a:schemeClr val="accent1">
                    <a:lumMod val="75000"/>
                  </a:schemeClr>
                </a:solidFill>
              </a:rPr>
              <a:t>Расходы по обеспечению деятельности муниципальных учреждений культуры;</a:t>
            </a:r>
          </a:p>
          <a:p>
            <a:pPr>
              <a:buFontTx/>
              <a:buChar char="•"/>
            </a:pPr>
            <a:r>
              <a:rPr lang="ru-RU" altLang="ru-RU" sz="1200" dirty="0">
                <a:solidFill>
                  <a:schemeClr val="accent1">
                    <a:lumMod val="75000"/>
                  </a:schemeClr>
                </a:solidFill>
              </a:rPr>
              <a:t>Физкультурные и массовые спортивные мероприятия.</a:t>
            </a:r>
          </a:p>
        </p:txBody>
      </p:sp>
      <p:sp>
        <p:nvSpPr>
          <p:cNvPr id="12331" name="AutoShape 80"/>
          <p:cNvSpPr>
            <a:spLocks noChangeArrowheads="1"/>
          </p:cNvSpPr>
          <p:nvPr/>
        </p:nvSpPr>
        <p:spPr bwMode="auto">
          <a:xfrm rot="3021349">
            <a:off x="1547813" y="1268413"/>
            <a:ext cx="431800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2332" name="Oval 82"/>
          <p:cNvSpPr>
            <a:spLocks noChangeArrowheads="1"/>
          </p:cNvSpPr>
          <p:nvPr/>
        </p:nvSpPr>
        <p:spPr bwMode="auto">
          <a:xfrm>
            <a:off x="1908175" y="836613"/>
            <a:ext cx="1439863" cy="5048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ru-RU" altLang="ru-RU" dirty="0">
              <a:solidFill>
                <a:srgbClr val="000000"/>
              </a:solidFill>
            </a:endParaRPr>
          </a:p>
          <a:p>
            <a:pPr algn="ctr"/>
            <a:r>
              <a:rPr lang="ru-RU" altLang="ru-RU" b="1" dirty="0">
                <a:solidFill>
                  <a:srgbClr val="800000"/>
                </a:solidFill>
              </a:rPr>
              <a:t>Доходы</a:t>
            </a:r>
          </a:p>
          <a:p>
            <a:pPr algn="ctr"/>
            <a:endParaRPr lang="ru-RU" altLang="ru-RU" b="1" dirty="0">
              <a:solidFill>
                <a:srgbClr val="800000"/>
              </a:solidFill>
            </a:endParaRPr>
          </a:p>
        </p:txBody>
      </p:sp>
      <p:sp>
        <p:nvSpPr>
          <p:cNvPr id="12333" name="Oval 86"/>
          <p:cNvSpPr>
            <a:spLocks noChangeArrowheads="1"/>
          </p:cNvSpPr>
          <p:nvPr/>
        </p:nvSpPr>
        <p:spPr bwMode="auto">
          <a:xfrm>
            <a:off x="6156325" y="908050"/>
            <a:ext cx="1439863" cy="504825"/>
          </a:xfrm>
          <a:prstGeom prst="ellipse">
            <a:avLst/>
          </a:prstGeom>
          <a:solidFill>
            <a:schemeClr val="tx1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ru-RU" altLang="ru-RU" dirty="0">
              <a:solidFill>
                <a:srgbClr val="000000"/>
              </a:solidFill>
            </a:endParaRPr>
          </a:p>
          <a:p>
            <a:pPr algn="ctr"/>
            <a:r>
              <a:rPr lang="ru-RU" altLang="ru-RU" b="1" dirty="0">
                <a:solidFill>
                  <a:srgbClr val="800000"/>
                </a:solidFill>
              </a:rPr>
              <a:t>Расходы</a:t>
            </a:r>
          </a:p>
          <a:p>
            <a:pPr algn="ctr"/>
            <a:endParaRPr lang="ru-RU" altLang="ru-RU" b="1" dirty="0">
              <a:solidFill>
                <a:srgbClr val="800000"/>
              </a:solidFill>
            </a:endParaRPr>
          </a:p>
        </p:txBody>
      </p:sp>
      <p:sp>
        <p:nvSpPr>
          <p:cNvPr id="12334" name="AutoShape 87"/>
          <p:cNvSpPr>
            <a:spLocks noChangeArrowheads="1"/>
          </p:cNvSpPr>
          <p:nvPr/>
        </p:nvSpPr>
        <p:spPr bwMode="auto">
          <a:xfrm rot="-2651021">
            <a:off x="3249613" y="1273175"/>
            <a:ext cx="358775" cy="477838"/>
          </a:xfrm>
          <a:prstGeom prst="downArrow">
            <a:avLst>
              <a:gd name="adj1" fmla="val 50000"/>
              <a:gd name="adj2" fmla="val 3329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2355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561050"/>
              </p:ext>
            </p:extLst>
          </p:nvPr>
        </p:nvGraphicFramePr>
        <p:xfrm>
          <a:off x="180975" y="2565400"/>
          <a:ext cx="2878857" cy="3566206"/>
        </p:xfrm>
        <a:graphic>
          <a:graphicData uri="http://schemas.openxmlformats.org/drawingml/2006/table">
            <a:tbl>
              <a:tblPr/>
              <a:tblGrid>
                <a:gridCol w="2878857"/>
              </a:tblGrid>
              <a:tr h="2735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Налог на доходы физических лиц;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Единый сельскохозяйственный налог;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Налог на имущество физических лиц;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Земельный налог;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Государственная пошлина за совершение нотариальных действий;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Доходы от использования имущества, находящегося в мун. собственности;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Денежные взыскания (штрафы).</a:t>
                      </a:r>
                    </a:p>
                  </a:txBody>
                  <a:tcPr marL="91452" marR="91452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341" name="AutoShape 100"/>
          <p:cNvSpPr>
            <a:spLocks noChangeArrowheads="1"/>
          </p:cNvSpPr>
          <p:nvPr/>
        </p:nvSpPr>
        <p:spPr bwMode="auto">
          <a:xfrm>
            <a:off x="4068763" y="2276475"/>
            <a:ext cx="287337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2342" name="AutoShape 103"/>
          <p:cNvSpPr>
            <a:spLocks noChangeArrowheads="1"/>
          </p:cNvSpPr>
          <p:nvPr/>
        </p:nvSpPr>
        <p:spPr bwMode="auto">
          <a:xfrm>
            <a:off x="1042988" y="2276475"/>
            <a:ext cx="287337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2343" name="AutoShape 147"/>
          <p:cNvSpPr>
            <a:spLocks noChangeArrowheads="1"/>
          </p:cNvSpPr>
          <p:nvPr/>
        </p:nvSpPr>
        <p:spPr bwMode="auto">
          <a:xfrm>
            <a:off x="6804025" y="1484313"/>
            <a:ext cx="287338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740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60648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n w="10541" cmpd="sng">
                  <a:solidFill>
                    <a:srgbClr val="6076B4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CCFF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Основные параметры бюджета Верхнесеребряковского сельского поселения на </a:t>
            </a:r>
            <a:r>
              <a:rPr lang="ru-RU" sz="2400" b="1" dirty="0" smtClean="0">
                <a:ln w="10541" cmpd="sng">
                  <a:solidFill>
                    <a:srgbClr val="6076B4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CCFF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2018 </a:t>
            </a:r>
            <a:r>
              <a:rPr lang="ru-RU" sz="2400" b="1" dirty="0">
                <a:ln w="10541" cmpd="sng">
                  <a:solidFill>
                    <a:srgbClr val="6076B4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CCFF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год.</a:t>
            </a:r>
            <a:endParaRPr lang="ru-RU" sz="2400" dirty="0">
              <a:solidFill>
                <a:srgbClr val="CCFFFF"/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05145823"/>
              </p:ext>
            </p:extLst>
          </p:nvPr>
        </p:nvGraphicFramePr>
        <p:xfrm>
          <a:off x="386214" y="1196752"/>
          <a:ext cx="8424936" cy="5435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828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60648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n w="10541" cmpd="sng">
                  <a:solidFill>
                    <a:srgbClr val="6076B4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CCFF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Основные параметры бюджета Верхнесеребряковского сельского поселения на </a:t>
            </a:r>
            <a:r>
              <a:rPr lang="ru-RU" sz="2400" b="1" dirty="0" smtClean="0">
                <a:ln w="10541" cmpd="sng">
                  <a:solidFill>
                    <a:srgbClr val="6076B4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CCFF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2019-2020 годы.</a:t>
            </a:r>
            <a:endParaRPr lang="ru-RU" sz="2400" dirty="0">
              <a:solidFill>
                <a:srgbClr val="CCFFFF"/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699137618"/>
              </p:ext>
            </p:extLst>
          </p:nvPr>
        </p:nvGraphicFramePr>
        <p:xfrm>
          <a:off x="386214" y="1196752"/>
          <a:ext cx="8424936" cy="5435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63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0832470"/>
              </p:ext>
            </p:extLst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53042" y="332656"/>
            <a:ext cx="8136904" cy="864096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ДИНАМИКА ДОХОДОВ БЮДЖЕТА ВЕРХНЕСЕРЕБРЯКОВСКОГО СЕЛЬСКОГО ПОСЕЛЕНИЯ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34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2511</TotalTime>
  <Words>687</Words>
  <Application>Microsoft Office PowerPoint</Application>
  <PresentationFormat>Экран (4:3)</PresentationFormat>
  <Paragraphs>152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Яркая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собственных доходов бюджета Верхнесеребряковского сельского поселения в 2019 году</vt:lpstr>
      <vt:lpstr>Динамика поступлений налога на доходы физических лиц в бюджет Верхнесеребряковского сельского поселения</vt:lpstr>
      <vt:lpstr>Презентация PowerPoint</vt:lpstr>
      <vt:lpstr>Презентация PowerPoint</vt:lpstr>
      <vt:lpstr>Презентация PowerPoint</vt:lpstr>
      <vt:lpstr>Доля муниципальных программ в общем объёме расходов, запланированных на реализацию муниципальных программ Верхнесеребряковского сельского поселения в 2019 году</vt:lpstr>
      <vt:lpstr>РАСХОДЫ  БЮДЖЕТА ВЕРХНЕСЕРЕБРЯКОВСКОГО СЕЛЬСКОГО         ПОСЕЛЕНИЯ НА КУЛЬТУРУ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user</dc:creator>
  <cp:lastModifiedBy>user</cp:lastModifiedBy>
  <cp:revision>148</cp:revision>
  <cp:lastPrinted>2019-02-19T05:40:49Z</cp:lastPrinted>
  <dcterms:created xsi:type="dcterms:W3CDTF">2017-03-15T12:13:04Z</dcterms:created>
  <dcterms:modified xsi:type="dcterms:W3CDTF">2019-02-19T06:11:04Z</dcterms:modified>
</cp:coreProperties>
</file>